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notesMasterIdLst>
    <p:notesMasterId r:id="rId30"/>
  </p:notesMasterIdLst>
  <p:sldIdLst>
    <p:sldId id="257" r:id="rId2"/>
    <p:sldId id="609" r:id="rId3"/>
    <p:sldId id="623" r:id="rId4"/>
    <p:sldId id="610" r:id="rId5"/>
    <p:sldId id="612" r:id="rId6"/>
    <p:sldId id="611" r:id="rId7"/>
    <p:sldId id="613" r:id="rId8"/>
    <p:sldId id="614" r:id="rId9"/>
    <p:sldId id="615" r:id="rId10"/>
    <p:sldId id="617" r:id="rId11"/>
    <p:sldId id="619" r:id="rId12"/>
    <p:sldId id="620" r:id="rId13"/>
    <p:sldId id="621" r:id="rId14"/>
    <p:sldId id="622" r:id="rId15"/>
    <p:sldId id="625" r:id="rId16"/>
    <p:sldId id="502" r:id="rId17"/>
    <p:sldId id="624" r:id="rId18"/>
    <p:sldId id="327" r:id="rId19"/>
    <p:sldId id="596" r:id="rId20"/>
    <p:sldId id="597" r:id="rId21"/>
    <p:sldId id="598" r:id="rId22"/>
    <p:sldId id="599" r:id="rId23"/>
    <p:sldId id="600" r:id="rId24"/>
    <p:sldId id="601" r:id="rId25"/>
    <p:sldId id="602" r:id="rId26"/>
    <p:sldId id="604" r:id="rId27"/>
    <p:sldId id="605" r:id="rId28"/>
    <p:sldId id="550" r:id="rId29"/>
  </p:sldIdLst>
  <p:sldSz cx="9144000" cy="6858000" type="screen4x3"/>
  <p:notesSz cx="6858000" cy="9144000"/>
  <p:embeddedFontLst>
    <p:embeddedFont>
      <p:font typeface="Segoe UI" panose="020B0502040204020203" pitchFamily="34" charset="0"/>
      <p:regular r:id="rId31"/>
      <p:bold r:id="rId32"/>
      <p:italic r:id="rId33"/>
      <p:boldItalic r:id="rId34"/>
    </p:embeddedFont>
    <p:embeddedFont>
      <p:font typeface="Calibri" panose="020F0502020204030204" pitchFamily="34" charset="0"/>
      <p:regular r:id="rId35"/>
      <p:bold r:id="rId36"/>
      <p:italic r:id="rId37"/>
      <p:boldItalic r:id="rId38"/>
    </p:embeddedFont>
    <p:embeddedFont>
      <p:font typeface="Wingdings 3" panose="05040102010807070707" pitchFamily="18" charset="2"/>
      <p:regular r:id="rId39"/>
    </p:embeddedFont>
    <p:embeddedFont>
      <p:font typeface="ColaborateLight" panose="02000503040000020004" pitchFamily="2" charset="0"/>
      <p:regular r:id="rId40"/>
    </p:embeddedFont>
    <p:embeddedFont>
      <p:font typeface="Segoe UI Light" panose="020B0502040204020203" pitchFamily="34" charset="0"/>
      <p:regular r:id="rId41"/>
      <p:italic r:id="rId42"/>
    </p:embeddedFont>
    <p:embeddedFont>
      <p:font typeface="Roboto Slab" pitchFamily="2" charset="0"/>
      <p:regular r:id="rId43"/>
    </p:embeddedFont>
    <p:embeddedFont>
      <p:font typeface="Cambria Math" panose="02040503050406030204" pitchFamily="18" charset="0"/>
      <p:regular r:id="rId44"/>
    </p:embeddedFont>
    <p:embeddedFont>
      <p:font typeface="Comfortaa" panose="020B0604020202020204" charset="0"/>
      <p:regular r:id="rId45"/>
    </p:embeddedFont>
    <p:embeddedFont>
      <p:font typeface="Tahoma" panose="020B0604030504040204" pitchFamily="34" charset="0"/>
      <p:regular r:id="rId46"/>
      <p:bold r:id="rId47"/>
    </p:embeddedFont>
    <p:embeddedFont>
      <p:font typeface="Agency FB" panose="00010606040000040003" pitchFamily="2" charset="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FF"/>
    <a:srgbClr val="00FF99"/>
    <a:srgbClr val="9933FF"/>
    <a:srgbClr val="0055A0"/>
    <a:srgbClr val="104282"/>
    <a:srgbClr val="FF8001"/>
    <a:srgbClr val="0B387C"/>
    <a:srgbClr val="0C37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6197" autoAdjust="0"/>
  </p:normalViewPr>
  <p:slideViewPr>
    <p:cSldViewPr snapToGrid="0" snapToObjects="1">
      <p:cViewPr varScale="1">
        <p:scale>
          <a:sx n="107" d="100"/>
          <a:sy n="107" d="100"/>
        </p:scale>
        <p:origin x="1656" y="15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76382B-185D-4CBC-A8AC-513397AA74D4}" type="datetimeFigureOut">
              <a:rPr lang="en-US" smtClean="0"/>
              <a:t>5/12/2023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CB8241-B221-4BF5-83DC-1927BA3A9AC3}" type="slidenum">
              <a:rPr lang="en-US" smtClean="0"/>
              <a:t>‹#›</a:t>
            </a:fld>
            <a:endParaRPr lang="en-US"/>
          </a:p>
        </p:txBody>
      </p:sp>
    </p:spTree>
    <p:extLst>
      <p:ext uri="{BB962C8B-B14F-4D97-AF65-F5344CB8AC3E}">
        <p14:creationId xmlns:p14="http://schemas.microsoft.com/office/powerpoint/2010/main" val="3616869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9CB8241-B221-4BF5-83DC-1927BA3A9AC3}" type="slidenum">
              <a:rPr lang="en-US" smtClean="0"/>
              <a:t>1</a:t>
            </a:fld>
            <a:endParaRPr lang="en-US"/>
          </a:p>
        </p:txBody>
      </p:sp>
    </p:spTree>
    <p:extLst>
      <p:ext uri="{BB962C8B-B14F-4D97-AF65-F5344CB8AC3E}">
        <p14:creationId xmlns:p14="http://schemas.microsoft.com/office/powerpoint/2010/main" val="8706276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Pr>
        <a:solidFill>
          <a:srgbClr val="104282"/>
        </a:solidFill>
        <a:effectLst/>
      </p:bgPr>
    </p:bg>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biLevel thresh="25000"/>
            <a:extLst>
              <a:ext uri="{BEBA8EAE-BF5A-486C-A8C5-ECC9F3942E4B}">
                <a14:imgProps xmlns:a14="http://schemas.microsoft.com/office/drawing/2010/main">
                  <a14:imgLayer r:embed="rId3">
                    <a14:imgEffect>
                      <a14:colorTemperature colorTemp="1500"/>
                    </a14:imgEffect>
                  </a14:imgLayer>
                </a14:imgProps>
              </a:ext>
              <a:ext uri="{28A0092B-C50C-407E-A947-70E740481C1C}">
                <a14:useLocalDpi xmlns:a14="http://schemas.microsoft.com/office/drawing/2010/main" val="0"/>
              </a:ext>
            </a:extLst>
          </a:blip>
          <a:stretch>
            <a:fillRect/>
          </a:stretch>
        </p:blipFill>
        <p:spPr>
          <a:xfrm>
            <a:off x="2561840" y="2028441"/>
            <a:ext cx="4020320" cy="2801118"/>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tx1"/>
                </a:solidFill>
              </a:defRPr>
            </a:lvl1pPr>
          </a:lstStyle>
          <a:p>
            <a:r>
              <a:rPr kumimoji="0" lang="fr-CH"/>
              <a:t>Click to edit Master title style</a:t>
            </a:r>
            <a:endParaRPr kumimoji="0" lang="en-US" dirty="0"/>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CH"/>
              <a:t>Click to edit Master text styles</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fr-CH"/>
              <a:t>Click to edit Master text styles</a:t>
            </a:r>
          </a:p>
          <a:p>
            <a:pPr lvl="1" eaLnBrk="1" latinLnBrk="0" hangingPunct="1"/>
            <a:r>
              <a:rPr lang="fr-CH"/>
              <a:t>Second level</a:t>
            </a:r>
          </a:p>
          <a:p>
            <a:pPr lvl="2" eaLnBrk="1" latinLnBrk="0" hangingPunct="1"/>
            <a:r>
              <a:rPr lang="fr-CH"/>
              <a:t>Third level</a:t>
            </a:r>
          </a:p>
          <a:p>
            <a:pPr lvl="3" eaLnBrk="1" latinLnBrk="0" hangingPunct="1"/>
            <a:r>
              <a:rPr lang="fr-CH"/>
              <a:t>Fourth level</a:t>
            </a:r>
          </a:p>
          <a:p>
            <a:pPr lvl="4" eaLnBrk="1" latinLnBrk="0" hangingPunct="1"/>
            <a:r>
              <a:rPr lang="fr-CH"/>
              <a:t>Fifth level</a:t>
            </a:r>
            <a:endParaRPr kumimoji="0" lang="en-US"/>
          </a:p>
        </p:txBody>
      </p:sp>
      <p:sp>
        <p:nvSpPr>
          <p:cNvPr id="8"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9"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0"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Diapositive de titre">
    <p:bg>
      <p:bgPr>
        <a:solidFill>
          <a:srgbClr val="104282"/>
        </a:solidFill>
        <a:effectLst/>
      </p:bgPr>
    </p:bg>
    <p:spTree>
      <p:nvGrpSpPr>
        <p:cNvPr id="1" name=""/>
        <p:cNvGrpSpPr/>
        <p:nvPr/>
      </p:nvGrpSpPr>
      <p:grpSpPr>
        <a:xfrm>
          <a:off x="0" y="0"/>
          <a:ext cx="0" cy="0"/>
          <a:chOff x="0" y="0"/>
          <a:chExt cx="0" cy="0"/>
        </a:xfrm>
      </p:grpSpPr>
      <p:sp>
        <p:nvSpPr>
          <p:cNvPr id="6" name="Espace réservé du titre 8"/>
          <p:cNvSpPr>
            <a:spLocks noGrp="1"/>
          </p:cNvSpPr>
          <p:nvPr>
            <p:ph type="title" hasCustomPrompt="1"/>
          </p:nvPr>
        </p:nvSpPr>
        <p:spPr>
          <a:xfrm>
            <a:off x="457200" y="6390879"/>
            <a:ext cx="8226854" cy="226402"/>
          </a:xfrm>
          <a:prstGeom prst="rect">
            <a:avLst/>
          </a:prstGeom>
        </p:spPr>
        <p:txBody>
          <a:bodyPr vert="horz" lIns="45720" rIns="45720" anchor="ctr">
            <a:noAutofit/>
          </a:bodyPr>
          <a:lstStyle>
            <a:lvl1pPr algn="ctr">
              <a:defRPr sz="1400">
                <a:latin typeface="Optima"/>
                <a:cs typeface="Optima"/>
              </a:defRPr>
            </a:lvl1pPr>
          </a:lstStyle>
          <a:p>
            <a:r>
              <a:rPr kumimoji="0" lang="fr-CH" dirty="0"/>
              <a:t>home.cern</a:t>
            </a:r>
            <a:endParaRPr kumimoji="0" lang="en-US" dirty="0"/>
          </a:p>
        </p:txBody>
      </p:sp>
      <p:pic>
        <p:nvPicPr>
          <p:cNvPr id="7" name="Image 2" descr="logooutline.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138678" y="2663938"/>
            <a:ext cx="1545657" cy="1530123"/>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48345" y="2249905"/>
            <a:ext cx="2987750" cy="2358188"/>
          </a:xfrm>
          <a:prstGeom prst="rect">
            <a:avLst/>
          </a:prstGeom>
        </p:spPr>
      </p:pic>
    </p:spTree>
    <p:extLst>
      <p:ext uri="{BB962C8B-B14F-4D97-AF65-F5344CB8AC3E}">
        <p14:creationId xmlns:p14="http://schemas.microsoft.com/office/powerpoint/2010/main" val="135684979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bg>
      <p:bgPr>
        <a:solidFill>
          <a:srgbClr val="104282"/>
        </a:solidFill>
        <a:effectLst/>
      </p:bgPr>
    </p:bg>
    <p:spTree>
      <p:nvGrpSpPr>
        <p:cNvPr id="1" name=""/>
        <p:cNvGrpSpPr/>
        <p:nvPr/>
      </p:nvGrpSpPr>
      <p:grpSpPr>
        <a:xfrm>
          <a:off x="0" y="0"/>
          <a:ext cx="0" cy="0"/>
          <a:chOff x="0" y="0"/>
          <a:chExt cx="0" cy="0"/>
        </a:xfrm>
      </p:grpSpPr>
      <p:pic>
        <p:nvPicPr>
          <p:cNvPr id="5" name="Image 4" descr="logooutline.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956378" y="2273905"/>
            <a:ext cx="2520000" cy="2494674"/>
          </a:xfrm>
          <a:prstGeom prst="rect">
            <a:avLst/>
          </a:prstGeom>
        </p:spPr>
      </p:pic>
      <p:pic>
        <p:nvPicPr>
          <p:cNvPr id="31" name="Picture 30"/>
          <p:cNvPicPr>
            <a:picLocks noChangeAspect="1"/>
          </p:cNvPicPr>
          <p:nvPr userDrawn="1"/>
        </p:nvPicPr>
        <p:blipFill rotWithShape="1">
          <a:blip r:embed="rId3">
            <a:extLst>
              <a:ext uri="{28A0092B-C50C-407E-A947-70E740481C1C}">
                <a14:useLocalDpi xmlns:a14="http://schemas.microsoft.com/office/drawing/2010/main" val="0"/>
              </a:ext>
            </a:extLst>
          </a:blip>
          <a:srcRect l="5029" t="3936" r="3868" b="2941"/>
          <a:stretch/>
        </p:blipFill>
        <p:spPr>
          <a:xfrm>
            <a:off x="1267325" y="1852863"/>
            <a:ext cx="3777917" cy="3048000"/>
          </a:xfrm>
          <a:prstGeom prst="rect">
            <a:avLst/>
          </a:prstGeom>
        </p:spPr>
      </p:pic>
    </p:spTree>
    <p:extLst>
      <p:ext uri="{BB962C8B-B14F-4D97-AF65-F5344CB8AC3E}">
        <p14:creationId xmlns:p14="http://schemas.microsoft.com/office/powerpoint/2010/main" val="219780635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6_Diapositive de titre">
    <p:bg>
      <p:bgPr>
        <a:solidFill>
          <a:srgbClr val="104282"/>
        </a:solidFill>
        <a:effectLst/>
      </p:bgPr>
    </p:bg>
    <p:spTree>
      <p:nvGrpSpPr>
        <p:cNvPr id="1" name=""/>
        <p:cNvGrpSpPr/>
        <p:nvPr/>
      </p:nvGrpSpPr>
      <p:grpSpPr>
        <a:xfrm>
          <a:off x="0" y="0"/>
          <a:ext cx="0" cy="0"/>
          <a:chOff x="0" y="0"/>
          <a:chExt cx="0" cy="0"/>
        </a:xfrm>
      </p:grpSpPr>
      <p:sp>
        <p:nvSpPr>
          <p:cNvPr id="4" name="Espace réservé du titre 8"/>
          <p:cNvSpPr>
            <a:spLocks noGrp="1"/>
          </p:cNvSpPr>
          <p:nvPr>
            <p:ph type="title" hasCustomPrompt="1"/>
          </p:nvPr>
        </p:nvSpPr>
        <p:spPr>
          <a:xfrm>
            <a:off x="457200" y="6390879"/>
            <a:ext cx="8226854" cy="226402"/>
          </a:xfrm>
          <a:prstGeom prst="rect">
            <a:avLst/>
          </a:prstGeom>
        </p:spPr>
        <p:txBody>
          <a:bodyPr vert="horz" lIns="45720" rIns="45720" anchor="ctr">
            <a:noAutofit/>
          </a:bodyPr>
          <a:lstStyle>
            <a:lvl1pPr algn="ctr">
              <a:defRPr sz="1400">
                <a:latin typeface="Optima"/>
                <a:cs typeface="Optima"/>
              </a:defRPr>
            </a:lvl1pPr>
          </a:lstStyle>
          <a:p>
            <a:r>
              <a:rPr kumimoji="0" lang="fr-CH" dirty="0"/>
              <a:t>home.cern</a:t>
            </a:r>
            <a:endParaRPr kumimoji="0" lang="en-US" dirty="0"/>
          </a:p>
        </p:txBody>
      </p:sp>
      <p:pic>
        <p:nvPicPr>
          <p:cNvPr id="6" name="Image 4" descr="logooutline.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956378" y="2273905"/>
            <a:ext cx="2520000" cy="2494674"/>
          </a:xfrm>
          <a:prstGeom prst="rect">
            <a:avLst/>
          </a:prstGeom>
        </p:spPr>
      </p:pic>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5029" t="3936" r="3868" b="2941"/>
          <a:stretch/>
        </p:blipFill>
        <p:spPr>
          <a:xfrm>
            <a:off x="1267325" y="1852863"/>
            <a:ext cx="3777917" cy="3048000"/>
          </a:xfrm>
          <a:prstGeom prst="rect">
            <a:avLst/>
          </a:prstGeom>
        </p:spPr>
      </p:pic>
    </p:spTree>
    <p:extLst>
      <p:ext uri="{BB962C8B-B14F-4D97-AF65-F5344CB8AC3E}">
        <p14:creationId xmlns:p14="http://schemas.microsoft.com/office/powerpoint/2010/main" val="710642791"/>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7_Diapositive de titre">
    <p:bg>
      <p:bgPr>
        <a:solidFill>
          <a:schemeClr val="tx1"/>
        </a:solidFill>
        <a:effectLst/>
      </p:bgPr>
    </p:bg>
    <p:spTree>
      <p:nvGrpSpPr>
        <p:cNvPr id="1" name=""/>
        <p:cNvGrpSpPr/>
        <p:nvPr/>
      </p:nvGrpSpPr>
      <p:grpSpPr>
        <a:xfrm>
          <a:off x="0" y="0"/>
          <a:ext cx="0" cy="0"/>
          <a:chOff x="0" y="0"/>
          <a:chExt cx="0" cy="0"/>
        </a:xfrm>
      </p:grpSpPr>
      <p:pic>
        <p:nvPicPr>
          <p:cNvPr id="2" name="Picture 1" descr="LogoOutline.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24760" y="2169000"/>
            <a:ext cx="2520000" cy="2520000"/>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4494" t="6024" r="5166" b="6365"/>
          <a:stretch/>
        </p:blipFill>
        <p:spPr>
          <a:xfrm>
            <a:off x="1211179" y="1772652"/>
            <a:ext cx="3810000" cy="2916347"/>
          </a:xfrm>
          <a:prstGeom prst="rect">
            <a:avLst/>
          </a:prstGeom>
        </p:spPr>
      </p:pic>
    </p:spTree>
    <p:extLst>
      <p:ext uri="{BB962C8B-B14F-4D97-AF65-F5344CB8AC3E}">
        <p14:creationId xmlns:p14="http://schemas.microsoft.com/office/powerpoint/2010/main" val="309043412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444814"/>
            <a:ext cx="8226854" cy="940443"/>
          </a:xfrm>
        </p:spPr>
        <p:txBody>
          <a:bodyPr/>
          <a:lstStyle>
            <a:lvl1pPr algn="l">
              <a:defRPr/>
            </a:lvl1pPr>
          </a:lstStyle>
          <a:p>
            <a:r>
              <a:rPr kumimoji="0" lang="fr-CH" dirty="0"/>
              <a:t>Click to </a:t>
            </a:r>
            <a:r>
              <a:rPr kumimoji="0" lang="fr-CH" dirty="0" err="1"/>
              <a:t>edit</a:t>
            </a:r>
            <a:r>
              <a:rPr kumimoji="0" lang="fr-CH" dirty="0"/>
              <a:t> Master </a:t>
            </a:r>
            <a:r>
              <a:rPr kumimoji="0" lang="fr-CH" dirty="0" err="1"/>
              <a:t>title</a:t>
            </a:r>
            <a:r>
              <a:rPr kumimoji="0" lang="fr-CH" dirty="0"/>
              <a:t> style</a:t>
            </a:r>
            <a:endParaRPr kumimoji="0" lang="en-US" dirty="0"/>
          </a:p>
        </p:txBody>
      </p:sp>
      <p:sp>
        <p:nvSpPr>
          <p:cNvPr id="7"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srgbClr val="0055A0">
                  <a:tint val="75000"/>
                </a:srgbClr>
              </a:solidFill>
            </a:endParaRPr>
          </a:p>
        </p:txBody>
      </p:sp>
      <p:sp>
        <p:nvSpPr>
          <p:cNvPr id="8"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55A0">
                  <a:tint val="75000"/>
                </a:srgbClr>
              </a:solidFill>
            </a:endParaRPr>
          </a:p>
        </p:txBody>
      </p:sp>
      <p:sp>
        <p:nvSpPr>
          <p:cNvPr id="9"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rPr>
              <a:pPr/>
              <a:t>‹#›</a:t>
            </a:fld>
            <a:endParaRPr lang="en-US" dirty="0">
              <a:solidFill>
                <a:srgbClr val="0055A0">
                  <a:tint val="75000"/>
                </a:srgbClr>
              </a:solidFill>
            </a:endParaRPr>
          </a:p>
        </p:txBody>
      </p:sp>
      <p:sp>
        <p:nvSpPr>
          <p:cNvPr id="11" name="Espace réservé du texte 2"/>
          <p:cNvSpPr>
            <a:spLocks noGrp="1"/>
          </p:cNvSpPr>
          <p:nvPr>
            <p:ph type="body" idx="10"/>
          </p:nvPr>
        </p:nvSpPr>
        <p:spPr>
          <a:xfrm>
            <a:off x="457200" y="3391124"/>
            <a:ext cx="2743200" cy="419653"/>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CH"/>
              <a:t>Click to edit Master text styles</a:t>
            </a:r>
          </a:p>
        </p:txBody>
      </p:sp>
    </p:spTree>
    <p:extLst>
      <p:ext uri="{BB962C8B-B14F-4D97-AF65-F5344CB8AC3E}">
        <p14:creationId xmlns:p14="http://schemas.microsoft.com/office/powerpoint/2010/main" val="267182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5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444814"/>
            <a:ext cx="8226854" cy="940443"/>
          </a:xfrm>
        </p:spPr>
        <p:txBody>
          <a:bodyPr/>
          <a:lstStyle>
            <a:lvl1pPr algn="l">
              <a:defRPr/>
            </a:lvl1pPr>
          </a:lstStyle>
          <a:p>
            <a:r>
              <a:rPr kumimoji="0" lang="fr-CH"/>
              <a:t>Click to edit Master title style</a:t>
            </a:r>
            <a:endParaRPr kumimoji="0" lang="en-US"/>
          </a:p>
        </p:txBody>
      </p:sp>
      <p:sp>
        <p:nvSpPr>
          <p:cNvPr id="11" name="Espace réservé du texte 2"/>
          <p:cNvSpPr>
            <a:spLocks noGrp="1"/>
          </p:cNvSpPr>
          <p:nvPr>
            <p:ph type="body" idx="10"/>
          </p:nvPr>
        </p:nvSpPr>
        <p:spPr>
          <a:xfrm>
            <a:off x="457200" y="3391124"/>
            <a:ext cx="2743200" cy="419653"/>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CH"/>
              <a:t>Click to edit Master text styles</a:t>
            </a:r>
          </a:p>
        </p:txBody>
      </p:sp>
    </p:spTree>
    <p:extLst>
      <p:ext uri="{BB962C8B-B14F-4D97-AF65-F5344CB8AC3E}">
        <p14:creationId xmlns:p14="http://schemas.microsoft.com/office/powerpoint/2010/main" val="3887691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8_Diapositive de titre">
    <p:bg>
      <p:bgPr>
        <a:solidFill>
          <a:srgbClr val="104282"/>
        </a:solidFill>
        <a:effectLst/>
      </p:bgPr>
    </p:bg>
    <p:spTree>
      <p:nvGrpSpPr>
        <p:cNvPr id="1" name=""/>
        <p:cNvGrpSpPr/>
        <p:nvPr/>
      </p:nvGrpSpPr>
      <p:grpSpPr>
        <a:xfrm>
          <a:off x="0" y="0"/>
          <a:ext cx="0" cy="0"/>
          <a:chOff x="0" y="0"/>
          <a:chExt cx="0" cy="0"/>
        </a:xfrm>
      </p:grpSpPr>
      <p:sp>
        <p:nvSpPr>
          <p:cNvPr id="6" name="Espace réservé du titre 8"/>
          <p:cNvSpPr>
            <a:spLocks noGrp="1"/>
          </p:cNvSpPr>
          <p:nvPr>
            <p:ph type="title" hasCustomPrompt="1"/>
          </p:nvPr>
        </p:nvSpPr>
        <p:spPr>
          <a:xfrm>
            <a:off x="457200" y="6390879"/>
            <a:ext cx="8226854" cy="226402"/>
          </a:xfrm>
          <a:prstGeom prst="rect">
            <a:avLst/>
          </a:prstGeom>
        </p:spPr>
        <p:txBody>
          <a:bodyPr vert="horz" lIns="45720" rIns="45720" anchor="ctr">
            <a:noAutofit/>
          </a:bodyPr>
          <a:lstStyle>
            <a:lvl1pPr algn="ctr">
              <a:defRPr sz="1400">
                <a:latin typeface="Optima"/>
                <a:cs typeface="Optima"/>
              </a:defRPr>
            </a:lvl1pPr>
          </a:lstStyle>
          <a:p>
            <a:r>
              <a:rPr kumimoji="0" lang="fr-CH" dirty="0"/>
              <a:t>home.cern</a:t>
            </a:r>
            <a:endParaRPr kumimoji="0" lang="en-US" dirty="0"/>
          </a:p>
        </p:txBody>
      </p:sp>
      <p:pic>
        <p:nvPicPr>
          <p:cNvPr id="7" name="Image 2" descr="logooutline.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138678" y="2663938"/>
            <a:ext cx="1545657" cy="1530123"/>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48345" y="2249905"/>
            <a:ext cx="2987750" cy="2358188"/>
          </a:xfrm>
          <a:prstGeom prst="rect">
            <a:avLst/>
          </a:prstGeom>
        </p:spPr>
      </p:pic>
    </p:spTree>
    <p:extLst>
      <p:ext uri="{BB962C8B-B14F-4D97-AF65-F5344CB8AC3E}">
        <p14:creationId xmlns:p14="http://schemas.microsoft.com/office/powerpoint/2010/main" val="167640078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Diapositive de titre">
    <p:bg>
      <p:bgPr>
        <a:solidFill>
          <a:srgbClr val="104282"/>
        </a:solidFill>
        <a:effectLst/>
      </p:bgPr>
    </p:bg>
    <p:spTree>
      <p:nvGrpSpPr>
        <p:cNvPr id="1" name=""/>
        <p:cNvGrpSpPr/>
        <p:nvPr/>
      </p:nvGrpSpPr>
      <p:grpSpPr>
        <a:xfrm>
          <a:off x="0" y="0"/>
          <a:ext cx="0" cy="0"/>
          <a:chOff x="0" y="0"/>
          <a:chExt cx="0" cy="0"/>
        </a:xfrm>
      </p:grpSpPr>
      <p:sp>
        <p:nvSpPr>
          <p:cNvPr id="4" name="Espace réservé du titre 8"/>
          <p:cNvSpPr>
            <a:spLocks noGrp="1"/>
          </p:cNvSpPr>
          <p:nvPr>
            <p:ph type="title" hasCustomPrompt="1"/>
          </p:nvPr>
        </p:nvSpPr>
        <p:spPr>
          <a:xfrm>
            <a:off x="457200" y="6390879"/>
            <a:ext cx="8226854" cy="226402"/>
          </a:xfrm>
          <a:prstGeom prst="rect">
            <a:avLst/>
          </a:prstGeom>
        </p:spPr>
        <p:txBody>
          <a:bodyPr vert="horz" lIns="45720" rIns="45720" anchor="ctr">
            <a:noAutofit/>
          </a:bodyPr>
          <a:lstStyle>
            <a:lvl1pPr algn="ctr">
              <a:defRPr sz="1400">
                <a:latin typeface="Optima"/>
                <a:cs typeface="Optima"/>
              </a:defRPr>
            </a:lvl1pPr>
          </a:lstStyle>
          <a:p>
            <a:r>
              <a:rPr kumimoji="0" lang="fr-CH" dirty="0"/>
              <a:t>jinr.ru</a:t>
            </a:r>
            <a:endParaRPr kumimoji="0" lang="en-US" dirty="0"/>
          </a:p>
        </p:txBody>
      </p:sp>
      <p:pic>
        <p:nvPicPr>
          <p:cNvPr id="7" name="Рисунок 6"/>
          <p:cNvPicPr>
            <a:picLocks noChangeAspect="1"/>
          </p:cNvPicPr>
          <p:nvPr userDrawn="1"/>
        </p:nvPicPr>
        <p:blipFill>
          <a:blip r:embed="rId2">
            <a:biLevel thresh="25000"/>
            <a:extLst>
              <a:ext uri="{BEBA8EAE-BF5A-486C-A8C5-ECC9F3942E4B}">
                <a14:imgProps xmlns:a14="http://schemas.microsoft.com/office/drawing/2010/main">
                  <a14:imgLayer r:embed="rId3">
                    <a14:imgEffect>
                      <a14:colorTemperature colorTemp="1500"/>
                    </a14:imgEffect>
                  </a14:imgLayer>
                </a14:imgProps>
              </a:ext>
              <a:ext uri="{28A0092B-C50C-407E-A947-70E740481C1C}">
                <a14:useLocalDpi xmlns:a14="http://schemas.microsoft.com/office/drawing/2010/main" val="0"/>
              </a:ext>
            </a:extLst>
          </a:blip>
          <a:stretch>
            <a:fillRect/>
          </a:stretch>
        </p:blipFill>
        <p:spPr>
          <a:xfrm>
            <a:off x="2561840" y="2028441"/>
            <a:ext cx="4020320" cy="2801118"/>
          </a:xfrm>
          <a:prstGeom prst="rect">
            <a:avLst/>
          </a:prstGeom>
        </p:spPr>
      </p:pic>
    </p:spTree>
    <p:extLst>
      <p:ext uri="{BB962C8B-B14F-4D97-AF65-F5344CB8AC3E}">
        <p14:creationId xmlns:p14="http://schemas.microsoft.com/office/powerpoint/2010/main" val="398946121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Diapositive de titre">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4494" t="6024" r="5166" b="6365"/>
          <a:stretch/>
        </p:blipFill>
        <p:spPr>
          <a:xfrm>
            <a:off x="2668504" y="1848852"/>
            <a:ext cx="3810000" cy="2916347"/>
          </a:xfrm>
          <a:prstGeom prst="rect">
            <a:avLst/>
          </a:prstGeom>
        </p:spPr>
      </p:pic>
    </p:spTree>
    <p:extLst>
      <p:ext uri="{BB962C8B-B14F-4D97-AF65-F5344CB8AC3E}">
        <p14:creationId xmlns:p14="http://schemas.microsoft.com/office/powerpoint/2010/main" val="200591861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444814"/>
            <a:ext cx="8226854" cy="940443"/>
          </a:xfrm>
        </p:spPr>
        <p:txBody>
          <a:bodyPr/>
          <a:lstStyle>
            <a:lvl1pPr algn="l">
              <a:defRPr/>
            </a:lvl1pPr>
          </a:lstStyle>
          <a:p>
            <a:r>
              <a:rPr kumimoji="0" lang="fr-CH" dirty="0"/>
              <a:t>Click to </a:t>
            </a:r>
            <a:r>
              <a:rPr kumimoji="0" lang="fr-CH" dirty="0" err="1"/>
              <a:t>edit</a:t>
            </a:r>
            <a:r>
              <a:rPr kumimoji="0" lang="fr-CH" dirty="0"/>
              <a:t> Master </a:t>
            </a:r>
            <a:r>
              <a:rPr kumimoji="0" lang="fr-CH" dirty="0" err="1"/>
              <a:t>title</a:t>
            </a:r>
            <a:r>
              <a:rPr kumimoji="0" lang="fr-CH" dirty="0"/>
              <a:t> style</a:t>
            </a:r>
            <a:endParaRPr kumimoji="0" lang="en-US" dirty="0"/>
          </a:p>
        </p:txBody>
      </p:sp>
      <p:sp>
        <p:nvSpPr>
          <p:cNvPr id="7"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8"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9"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
        <p:nvSpPr>
          <p:cNvPr id="11" name="Espace réservé du texte 2"/>
          <p:cNvSpPr>
            <a:spLocks noGrp="1"/>
          </p:cNvSpPr>
          <p:nvPr>
            <p:ph type="body" idx="10"/>
          </p:nvPr>
        </p:nvSpPr>
        <p:spPr>
          <a:xfrm>
            <a:off x="457200" y="3391124"/>
            <a:ext cx="2743200" cy="419653"/>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CH"/>
              <a:t>Click to edit Master text styles</a:t>
            </a:r>
          </a:p>
        </p:txBody>
      </p:sp>
    </p:spTree>
    <p:extLst>
      <p:ext uri="{BB962C8B-B14F-4D97-AF65-F5344CB8AC3E}">
        <p14:creationId xmlns:p14="http://schemas.microsoft.com/office/powerpoint/2010/main" val="1370225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444814"/>
            <a:ext cx="8226854" cy="940443"/>
          </a:xfrm>
        </p:spPr>
        <p:txBody>
          <a:bodyPr/>
          <a:lstStyle>
            <a:lvl1pPr algn="l">
              <a:defRPr/>
            </a:lvl1pPr>
          </a:lstStyle>
          <a:p>
            <a:r>
              <a:rPr kumimoji="0" lang="fr-CH"/>
              <a:t>Click to edit Master title style</a:t>
            </a:r>
            <a:endParaRPr kumimoji="0" lang="en-US"/>
          </a:p>
        </p:txBody>
      </p:sp>
      <p:sp>
        <p:nvSpPr>
          <p:cNvPr id="11" name="Espace réservé du texte 2"/>
          <p:cNvSpPr>
            <a:spLocks noGrp="1"/>
          </p:cNvSpPr>
          <p:nvPr>
            <p:ph type="body" idx="10"/>
          </p:nvPr>
        </p:nvSpPr>
        <p:spPr>
          <a:xfrm>
            <a:off x="457200" y="3391124"/>
            <a:ext cx="2743200" cy="419653"/>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CH"/>
              <a:t>Click to edit Master text styles</a:t>
            </a:r>
          </a:p>
        </p:txBody>
      </p:sp>
      <p:sp>
        <p:nvSpPr>
          <p:cNvPr id="4" name="Slide Number Placeholder 3">
            <a:extLst>
              <a:ext uri="{FF2B5EF4-FFF2-40B4-BE49-F238E27FC236}">
                <a16:creationId xmlns:a16="http://schemas.microsoft.com/office/drawing/2014/main" id="{28CF25BF-1E97-44B3-9211-484967B06221}"/>
              </a:ext>
            </a:extLst>
          </p:cNvPr>
          <p:cNvSpPr>
            <a:spLocks noGrp="1"/>
          </p:cNvSpPr>
          <p:nvPr>
            <p:ph type="sldNum" sz="quarter" idx="4"/>
          </p:nvPr>
        </p:nvSpPr>
        <p:spPr>
          <a:xfrm>
            <a:off x="206488" y="6356350"/>
            <a:ext cx="501424" cy="365125"/>
          </a:xfrm>
          <a:prstGeom prst="rect">
            <a:avLst/>
          </a:prstGeom>
          <a:noFill/>
        </p:spPr>
        <p:txBody>
          <a:bodyPr vert="horz" lIns="91440" tIns="45720" rIns="91440" bIns="45720" rtlCol="0" anchor="ctr"/>
          <a:lstStyle>
            <a:lvl1pPr algn="r">
              <a:defRPr sz="1200">
                <a:solidFill>
                  <a:srgbClr val="104282"/>
                </a:solidFill>
              </a:defRPr>
            </a:lvl1pPr>
          </a:lstStyle>
          <a:p>
            <a:fld id="{17918391-D411-FE40-AAD7-861AE5233E0E}" type="slidenum">
              <a:rPr lang="en-US" smtClean="0"/>
              <a:pPr/>
              <a:t>‹#›</a:t>
            </a:fld>
            <a:endParaRPr lang="en-US" dirty="0"/>
          </a:p>
        </p:txBody>
      </p:sp>
    </p:spTree>
    <p:extLst>
      <p:ext uri="{BB962C8B-B14F-4D97-AF65-F5344CB8AC3E}">
        <p14:creationId xmlns:p14="http://schemas.microsoft.com/office/powerpoint/2010/main" val="2057637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fr-CH"/>
              <a:t>Click to edit Master title style</a:t>
            </a:r>
            <a:endParaRPr kumimoji="0" lang="en-US"/>
          </a:p>
        </p:txBody>
      </p:sp>
      <p:sp>
        <p:nvSpPr>
          <p:cNvPr id="3" name="Espace réservé du contenu 2"/>
          <p:cNvSpPr>
            <a:spLocks noGrp="1"/>
          </p:cNvSpPr>
          <p:nvPr>
            <p:ph idx="1"/>
          </p:nvPr>
        </p:nvSpPr>
        <p:spPr/>
        <p:txBody>
          <a:bodyPr/>
          <a:lstStyle/>
          <a:p>
            <a:pPr lvl="0" eaLnBrk="1" latinLnBrk="0" hangingPunct="1"/>
            <a:r>
              <a:rPr lang="fr-CH" dirty="0"/>
              <a:t>Click to edit Master text styles</a:t>
            </a:r>
          </a:p>
          <a:p>
            <a:pPr lvl="1" eaLnBrk="1" latinLnBrk="0" hangingPunct="1"/>
            <a:r>
              <a:rPr lang="fr-CH" dirty="0"/>
              <a:t>Second level</a:t>
            </a:r>
          </a:p>
          <a:p>
            <a:pPr lvl="2" eaLnBrk="1" latinLnBrk="0" hangingPunct="1"/>
            <a:r>
              <a:rPr lang="fr-CH" dirty="0"/>
              <a:t>Third level</a:t>
            </a:r>
          </a:p>
          <a:p>
            <a:pPr lvl="3" eaLnBrk="1" latinLnBrk="0" hangingPunct="1"/>
            <a:r>
              <a:rPr lang="fr-CH" dirty="0"/>
              <a:t>Fourth level</a:t>
            </a:r>
          </a:p>
          <a:p>
            <a:pPr lvl="4" eaLnBrk="1" latinLnBrk="0" hangingPunct="1"/>
            <a:r>
              <a:rPr lang="fr-CH" dirty="0"/>
              <a:t>Fifth level</a:t>
            </a:r>
            <a:endParaRPr kumimoji="0" lang="en-US" dirty="0"/>
          </a:p>
        </p:txBody>
      </p:sp>
      <p:sp>
        <p:nvSpPr>
          <p:cNvPr id="14" name="Date Placeholder 1"/>
          <p:cNvSpPr txBox="1">
            <a:spLocks/>
          </p:cNvSpPr>
          <p:nvPr userDrawn="1"/>
        </p:nvSpPr>
        <p:spPr>
          <a:xfrm>
            <a:off x="3830825" y="6314251"/>
            <a:ext cx="137005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Comfortaa" panose="020F0603070200060003" pitchFamily="34" charset="0"/>
              </a:rPr>
              <a:t>9</a:t>
            </a:r>
            <a:r>
              <a:rPr lang="ru-RU" dirty="0">
                <a:latin typeface="Comfortaa" panose="020F0603070200060003" pitchFamily="34" charset="0"/>
              </a:rPr>
              <a:t> ноября</a:t>
            </a:r>
            <a:r>
              <a:rPr lang="ru-RU" baseline="0" dirty="0">
                <a:latin typeface="Comfortaa" panose="020F0603070200060003" pitchFamily="34" charset="0"/>
              </a:rPr>
              <a:t> </a:t>
            </a:r>
            <a:r>
              <a:rPr lang="en-US" dirty="0">
                <a:latin typeface="Comfortaa" panose="020F0603070200060003" pitchFamily="34" charset="0"/>
              </a:rPr>
              <a:t>2017</a:t>
            </a:r>
          </a:p>
        </p:txBody>
      </p:sp>
      <p:sp>
        <p:nvSpPr>
          <p:cNvPr id="15" name="Footer Placeholder 2"/>
          <p:cNvSpPr txBox="1">
            <a:spLocks/>
          </p:cNvSpPr>
          <p:nvPr userDrawn="1"/>
        </p:nvSpPr>
        <p:spPr>
          <a:xfrm>
            <a:off x="6232358" y="6308224"/>
            <a:ext cx="202246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Comfortaa" panose="020F0603070200060003" pitchFamily="34" charset="0"/>
              </a:rPr>
              <a:t>RLTP2017</a:t>
            </a:r>
          </a:p>
        </p:txBody>
      </p:sp>
      <p:sp>
        <p:nvSpPr>
          <p:cNvPr id="16" name="Slide Number Placeholder 3"/>
          <p:cNvSpPr txBox="1">
            <a:spLocks/>
          </p:cNvSpPr>
          <p:nvPr userDrawn="1"/>
        </p:nvSpPr>
        <p:spPr>
          <a:xfrm>
            <a:off x="8361838" y="6308224"/>
            <a:ext cx="50142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7918391-D411-FE40-AAD7-861AE5233E0E}" type="slidenum">
              <a:rPr lang="en-US" smtClean="0">
                <a:latin typeface="Comfortaa" panose="020F0603070200060003" pitchFamily="34" charset="0"/>
              </a:rPr>
              <a:pPr/>
              <a:t>‹#›</a:t>
            </a:fld>
            <a:endParaRPr lang="en-US" dirty="0">
              <a:latin typeface="Comfortaa" panose="020F0603070200060003" pitchFamily="34" charset="0"/>
            </a:endParaRPr>
          </a:p>
        </p:txBody>
      </p:sp>
    </p:spTree>
    <p:extLst>
      <p:ext uri="{BB962C8B-B14F-4D97-AF65-F5344CB8AC3E}">
        <p14:creationId xmlns:p14="http://schemas.microsoft.com/office/powerpoint/2010/main" val="289713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fr-CH"/>
              <a:t>Click to edit Master title style</a:t>
            </a:r>
            <a:endParaRPr kumimoji="0" lang="en-US"/>
          </a:p>
        </p:txBody>
      </p:sp>
      <p:sp>
        <p:nvSpPr>
          <p:cNvPr id="3" name="Espace réservé du contenu 2"/>
          <p:cNvSpPr>
            <a:spLocks noGrp="1"/>
          </p:cNvSpPr>
          <p:nvPr>
            <p:ph sz="half" idx="1"/>
          </p:nvPr>
        </p:nvSpPr>
        <p:spPr>
          <a:xfrm>
            <a:off x="457200" y="1600201"/>
            <a:ext cx="3657600" cy="4350384"/>
          </a:xfrm>
        </p:spPr>
        <p:txBody>
          <a:bodyPr/>
          <a:lstStyle>
            <a:lvl1pPr>
              <a:defRPr sz="2600"/>
            </a:lvl1pPr>
            <a:lvl2pPr>
              <a:defRPr sz="2200"/>
            </a:lvl2pPr>
            <a:lvl3pPr>
              <a:defRPr sz="2000"/>
            </a:lvl3pPr>
            <a:lvl4pPr>
              <a:defRPr sz="1800"/>
            </a:lvl4pPr>
            <a:lvl5pPr>
              <a:defRPr sz="1800"/>
            </a:lvl5pPr>
          </a:lstStyle>
          <a:p>
            <a:pPr lvl="0" eaLnBrk="1" latinLnBrk="0" hangingPunct="1"/>
            <a:r>
              <a:rPr lang="fr-CH"/>
              <a:t>Click to edit Master text styles</a:t>
            </a:r>
          </a:p>
          <a:p>
            <a:pPr lvl="1" eaLnBrk="1" latinLnBrk="0" hangingPunct="1"/>
            <a:r>
              <a:rPr lang="fr-CH"/>
              <a:t>Second level</a:t>
            </a:r>
          </a:p>
          <a:p>
            <a:pPr lvl="2" eaLnBrk="1" latinLnBrk="0" hangingPunct="1"/>
            <a:r>
              <a:rPr lang="fr-CH"/>
              <a:t>Third level</a:t>
            </a:r>
          </a:p>
          <a:p>
            <a:pPr lvl="3" eaLnBrk="1" latinLnBrk="0" hangingPunct="1"/>
            <a:r>
              <a:rPr lang="fr-CH"/>
              <a:t>Fourth level</a:t>
            </a:r>
          </a:p>
          <a:p>
            <a:pPr lvl="4" eaLnBrk="1" latinLnBrk="0" hangingPunct="1"/>
            <a:r>
              <a:rPr lang="fr-CH"/>
              <a:t>Fifth level</a:t>
            </a:r>
            <a:endParaRPr kumimoji="0" lang="en-US"/>
          </a:p>
        </p:txBody>
      </p:sp>
      <p:sp>
        <p:nvSpPr>
          <p:cNvPr id="4" name="Espace réservé du contenu 3"/>
          <p:cNvSpPr>
            <a:spLocks noGrp="1"/>
          </p:cNvSpPr>
          <p:nvPr>
            <p:ph sz="half" idx="2"/>
          </p:nvPr>
        </p:nvSpPr>
        <p:spPr>
          <a:xfrm>
            <a:off x="4267200" y="1600200"/>
            <a:ext cx="3657600" cy="4350385"/>
          </a:xfrm>
        </p:spPr>
        <p:txBody>
          <a:bodyPr/>
          <a:lstStyle>
            <a:lvl1pPr>
              <a:defRPr sz="2600"/>
            </a:lvl1pPr>
            <a:lvl2pPr>
              <a:defRPr sz="2200"/>
            </a:lvl2pPr>
            <a:lvl3pPr>
              <a:defRPr sz="2000"/>
            </a:lvl3pPr>
            <a:lvl4pPr>
              <a:defRPr sz="1800"/>
            </a:lvl4pPr>
            <a:lvl5pPr>
              <a:defRPr sz="1800"/>
            </a:lvl5pPr>
          </a:lstStyle>
          <a:p>
            <a:pPr lvl="0" eaLnBrk="1" latinLnBrk="0" hangingPunct="1"/>
            <a:r>
              <a:rPr lang="fr-CH"/>
              <a:t>Click to edit Master text styles</a:t>
            </a:r>
          </a:p>
          <a:p>
            <a:pPr lvl="1" eaLnBrk="1" latinLnBrk="0" hangingPunct="1"/>
            <a:r>
              <a:rPr lang="fr-CH"/>
              <a:t>Second level</a:t>
            </a:r>
          </a:p>
          <a:p>
            <a:pPr lvl="2" eaLnBrk="1" latinLnBrk="0" hangingPunct="1"/>
            <a:r>
              <a:rPr lang="fr-CH"/>
              <a:t>Third level</a:t>
            </a:r>
          </a:p>
          <a:p>
            <a:pPr lvl="3" eaLnBrk="1" latinLnBrk="0" hangingPunct="1"/>
            <a:r>
              <a:rPr lang="fr-CH"/>
              <a:t>Fourth level</a:t>
            </a:r>
          </a:p>
          <a:p>
            <a:pPr lvl="4" eaLnBrk="1" latinLnBrk="0" hangingPunct="1"/>
            <a:r>
              <a:rPr lang="fr-CH"/>
              <a:t>Fifth level</a:t>
            </a:r>
            <a:endParaRPr kumimoji="0" lang="en-US"/>
          </a:p>
        </p:txBody>
      </p:sp>
      <p:sp>
        <p:nvSpPr>
          <p:cNvPr id="10"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893977"/>
          </a:xfrm>
        </p:spPr>
        <p:txBody>
          <a:bodyPr anchor="ctr"/>
          <a:lstStyle>
            <a:lvl1pPr>
              <a:defRPr/>
            </a:lvl1pPr>
          </a:lstStyle>
          <a:p>
            <a:r>
              <a:rPr kumimoji="0" lang="fr-CH"/>
              <a:t>Click to edit Master title style</a:t>
            </a:r>
            <a:endParaRPr kumimoji="0" lang="en-US"/>
          </a:p>
        </p:txBody>
      </p:sp>
      <p:sp>
        <p:nvSpPr>
          <p:cNvPr id="3" name="Espace réservé du texte 2"/>
          <p:cNvSpPr>
            <a:spLocks noGrp="1"/>
          </p:cNvSpPr>
          <p:nvPr>
            <p:ph type="body" idx="1"/>
          </p:nvPr>
        </p:nvSpPr>
        <p:spPr>
          <a:xfrm>
            <a:off x="457200" y="5101967"/>
            <a:ext cx="4040188"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CH"/>
              <a:t>Click to edit Master text styles</a:t>
            </a:r>
          </a:p>
        </p:txBody>
      </p:sp>
      <p:sp>
        <p:nvSpPr>
          <p:cNvPr id="4" name="Espace réservé du texte 3"/>
          <p:cNvSpPr>
            <a:spLocks noGrp="1"/>
          </p:cNvSpPr>
          <p:nvPr>
            <p:ph type="body" sz="half" idx="3"/>
          </p:nvPr>
        </p:nvSpPr>
        <p:spPr>
          <a:xfrm>
            <a:off x="4645025" y="5101967"/>
            <a:ext cx="4041775"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CH"/>
              <a:t>Click to edit Master text styles</a:t>
            </a:r>
          </a:p>
        </p:txBody>
      </p:sp>
      <p:sp>
        <p:nvSpPr>
          <p:cNvPr id="5" name="Espace réservé du contenu 4"/>
          <p:cNvSpPr>
            <a:spLocks noGrp="1"/>
          </p:cNvSpPr>
          <p:nvPr>
            <p:ph sz="quarter" idx="2"/>
          </p:nvPr>
        </p:nvSpPr>
        <p:spPr>
          <a:xfrm>
            <a:off x="457200" y="1269777"/>
            <a:ext cx="4040188" cy="3686655"/>
          </a:xfrm>
        </p:spPr>
        <p:txBody>
          <a:bodyPr/>
          <a:lstStyle>
            <a:lvl1pPr>
              <a:defRPr sz="2400"/>
            </a:lvl1pPr>
            <a:lvl2pPr>
              <a:defRPr sz="2000"/>
            </a:lvl2pPr>
            <a:lvl3pPr>
              <a:defRPr sz="1800"/>
            </a:lvl3pPr>
            <a:lvl4pPr>
              <a:defRPr sz="1600"/>
            </a:lvl4pPr>
            <a:lvl5pPr>
              <a:defRPr sz="1600"/>
            </a:lvl5pPr>
          </a:lstStyle>
          <a:p>
            <a:pPr lvl="0" eaLnBrk="1" latinLnBrk="0" hangingPunct="1"/>
            <a:r>
              <a:rPr lang="fr-CH"/>
              <a:t>Click to edit Master text styles</a:t>
            </a:r>
          </a:p>
          <a:p>
            <a:pPr lvl="1" eaLnBrk="1" latinLnBrk="0" hangingPunct="1"/>
            <a:r>
              <a:rPr lang="fr-CH"/>
              <a:t>Second level</a:t>
            </a:r>
          </a:p>
          <a:p>
            <a:pPr lvl="2" eaLnBrk="1" latinLnBrk="0" hangingPunct="1"/>
            <a:r>
              <a:rPr lang="fr-CH"/>
              <a:t>Third level</a:t>
            </a:r>
          </a:p>
          <a:p>
            <a:pPr lvl="3" eaLnBrk="1" latinLnBrk="0" hangingPunct="1"/>
            <a:r>
              <a:rPr lang="fr-CH"/>
              <a:t>Fourth level</a:t>
            </a:r>
          </a:p>
          <a:p>
            <a:pPr lvl="4" eaLnBrk="1" latinLnBrk="0" hangingPunct="1"/>
            <a:r>
              <a:rPr lang="fr-CH"/>
              <a:t>Fifth level</a:t>
            </a:r>
            <a:endParaRPr kumimoji="0" lang="en-US" dirty="0"/>
          </a:p>
        </p:txBody>
      </p:sp>
      <p:sp>
        <p:nvSpPr>
          <p:cNvPr id="6" name="Espace réservé du contenu 5"/>
          <p:cNvSpPr>
            <a:spLocks noGrp="1"/>
          </p:cNvSpPr>
          <p:nvPr>
            <p:ph sz="quarter" idx="4"/>
          </p:nvPr>
        </p:nvSpPr>
        <p:spPr>
          <a:xfrm>
            <a:off x="4645025" y="1269777"/>
            <a:ext cx="4041775" cy="3686655"/>
          </a:xfrm>
        </p:spPr>
        <p:txBody>
          <a:bodyPr/>
          <a:lstStyle>
            <a:lvl1pPr>
              <a:defRPr sz="2400"/>
            </a:lvl1pPr>
            <a:lvl2pPr>
              <a:defRPr sz="2000"/>
            </a:lvl2pPr>
            <a:lvl3pPr>
              <a:defRPr sz="1800"/>
            </a:lvl3pPr>
            <a:lvl4pPr>
              <a:defRPr sz="1600"/>
            </a:lvl4pPr>
            <a:lvl5pPr>
              <a:defRPr sz="1600"/>
            </a:lvl5pPr>
          </a:lstStyle>
          <a:p>
            <a:pPr lvl="0" eaLnBrk="1" latinLnBrk="0" hangingPunct="1"/>
            <a:r>
              <a:rPr lang="fr-CH"/>
              <a:t>Click to edit Master text styles</a:t>
            </a:r>
          </a:p>
          <a:p>
            <a:pPr lvl="1" eaLnBrk="1" latinLnBrk="0" hangingPunct="1"/>
            <a:r>
              <a:rPr lang="fr-CH"/>
              <a:t>Second level</a:t>
            </a:r>
          </a:p>
          <a:p>
            <a:pPr lvl="2" eaLnBrk="1" latinLnBrk="0" hangingPunct="1"/>
            <a:r>
              <a:rPr lang="fr-CH"/>
              <a:t>Third level</a:t>
            </a:r>
          </a:p>
          <a:p>
            <a:pPr lvl="3" eaLnBrk="1" latinLnBrk="0" hangingPunct="1"/>
            <a:r>
              <a:rPr lang="fr-CH"/>
              <a:t>Fourth level</a:t>
            </a:r>
          </a:p>
          <a:p>
            <a:pPr lvl="4" eaLnBrk="1" latinLnBrk="0" hangingPunct="1"/>
            <a:r>
              <a:rPr lang="fr-CH"/>
              <a:t>Fifth level</a:t>
            </a:r>
            <a:endParaRPr kumimoji="0" lang="en-US"/>
          </a:p>
        </p:txBody>
      </p:sp>
      <p:sp>
        <p:nvSpPr>
          <p:cNvPr id="10"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11" name="Footer Placeholder 2"/>
          <p:cNvSpPr>
            <a:spLocks noGrp="1"/>
          </p:cNvSpPr>
          <p:nvPr>
            <p:ph type="ftr" sz="quarter" idx="11"/>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2" name="Slide Number Placeholder 3"/>
          <p:cNvSpPr>
            <a:spLocks noGrp="1"/>
          </p:cNvSpPr>
          <p:nvPr>
            <p:ph type="sldNum" sz="quarter" idx="12"/>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microsoft.com/office/2007/relationships/hdphoto" Target="../media/hdphoto1.wdp"/><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Espace réservé du titre 8"/>
          <p:cNvSpPr>
            <a:spLocks noGrp="1"/>
          </p:cNvSpPr>
          <p:nvPr>
            <p:ph type="title"/>
          </p:nvPr>
        </p:nvSpPr>
        <p:spPr>
          <a:xfrm>
            <a:off x="457200" y="233492"/>
            <a:ext cx="8226854" cy="940443"/>
          </a:xfrm>
          <a:prstGeom prst="rect">
            <a:avLst/>
          </a:prstGeom>
        </p:spPr>
        <p:txBody>
          <a:bodyPr vert="horz" lIns="45720" rIns="45720" anchor="ctr">
            <a:normAutofit/>
          </a:bodyPr>
          <a:lstStyle/>
          <a:p>
            <a:r>
              <a:rPr kumimoji="0" lang="fr-CH" dirty="0"/>
              <a:t>Cliquez et modifiez le titre</a:t>
            </a:r>
            <a:endParaRPr kumimoji="0" lang="en-US" dirty="0"/>
          </a:p>
        </p:txBody>
      </p:sp>
      <p:sp>
        <p:nvSpPr>
          <p:cNvPr id="30" name="Espace réservé du texte 29"/>
          <p:cNvSpPr>
            <a:spLocks noGrp="1"/>
          </p:cNvSpPr>
          <p:nvPr>
            <p:ph type="body" idx="1"/>
          </p:nvPr>
        </p:nvSpPr>
        <p:spPr>
          <a:xfrm>
            <a:off x="457200" y="1325606"/>
            <a:ext cx="8226854" cy="4667421"/>
          </a:xfrm>
          <a:prstGeom prst="rect">
            <a:avLst/>
          </a:prstGeom>
        </p:spPr>
        <p:txBody>
          <a:bodyPr vert="horz">
            <a:normAutofit/>
          </a:bodyPr>
          <a:lstStyle/>
          <a:p>
            <a:pPr lvl="0" eaLnBrk="1" latinLnBrk="0" hangingPunct="1"/>
            <a:r>
              <a:rPr kumimoji="0" lang="fr-CH" dirty="0"/>
              <a:t>Cliquez pour modifier les styles du texte du masque</a:t>
            </a:r>
          </a:p>
          <a:p>
            <a:pPr lvl="1" eaLnBrk="1" latinLnBrk="0" hangingPunct="1"/>
            <a:r>
              <a:rPr kumimoji="0" lang="fr-CH" dirty="0"/>
              <a:t>Deuxième niveau</a:t>
            </a:r>
          </a:p>
          <a:p>
            <a:pPr lvl="2" eaLnBrk="1" latinLnBrk="0" hangingPunct="1"/>
            <a:r>
              <a:rPr kumimoji="0" lang="fr-CH" dirty="0"/>
              <a:t>Troisième niveau</a:t>
            </a:r>
          </a:p>
          <a:p>
            <a:pPr lvl="3" eaLnBrk="1" latinLnBrk="0" hangingPunct="1"/>
            <a:r>
              <a:rPr kumimoji="0" lang="fr-CH" dirty="0"/>
              <a:t>Quatrième niveau</a:t>
            </a:r>
          </a:p>
          <a:p>
            <a:pPr lvl="4" eaLnBrk="1" latinLnBrk="0" hangingPunct="1"/>
            <a:r>
              <a:rPr kumimoji="0" lang="fr-CH" dirty="0"/>
              <a:t>Cinquième niveau</a:t>
            </a:r>
            <a:endParaRPr kumimoji="0" lang="en-US" dirty="0"/>
          </a:p>
        </p:txBody>
      </p:sp>
      <p:pic>
        <p:nvPicPr>
          <p:cNvPr id="5" name="Image 4" descr="bande-01.eps"/>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0" y="6150798"/>
            <a:ext cx="9144000" cy="707202"/>
          </a:xfrm>
          <a:prstGeom prst="rect">
            <a:avLst/>
          </a:prstGeom>
        </p:spPr>
      </p:pic>
      <p:sp>
        <p:nvSpPr>
          <p:cNvPr id="2" name="Date Placeholder 1"/>
          <p:cNvSpPr>
            <a:spLocks noGrp="1"/>
          </p:cNvSpPr>
          <p:nvPr>
            <p:ph type="dt" sz="half" idx="2"/>
          </p:nvPr>
        </p:nvSpPr>
        <p:spPr>
          <a:xfrm>
            <a:off x="3830825" y="6314251"/>
            <a:ext cx="1370056" cy="365125"/>
          </a:xfrm>
          <a:prstGeom prst="rect">
            <a:avLst/>
          </a:prstGeom>
        </p:spPr>
        <p:txBody>
          <a:bodyPr vert="horz" lIns="91440" tIns="45720" rIns="91440" bIns="45720" rtlCol="0" anchor="ctr"/>
          <a:lstStyle>
            <a:lvl1pPr algn="ctr">
              <a:defRPr sz="1200">
                <a:solidFill>
                  <a:schemeClr val="bg1"/>
                </a:solidFill>
                <a:latin typeface="Comfortaa" panose="020F0603070200060003" pitchFamily="34" charset="0"/>
              </a:defRPr>
            </a:lvl1pPr>
          </a:lstStyle>
          <a:p>
            <a:endParaRPr lang="en-US" dirty="0"/>
          </a:p>
        </p:txBody>
      </p:sp>
      <p:sp>
        <p:nvSpPr>
          <p:cNvPr id="3" name="Footer Placeholder 2"/>
          <p:cNvSpPr>
            <a:spLocks noGrp="1"/>
          </p:cNvSpPr>
          <p:nvPr>
            <p:ph type="ftr" sz="quarter" idx="3"/>
          </p:nvPr>
        </p:nvSpPr>
        <p:spPr>
          <a:xfrm>
            <a:off x="6232358" y="6308224"/>
            <a:ext cx="2022460" cy="365125"/>
          </a:xfrm>
          <a:prstGeom prst="rect">
            <a:avLst/>
          </a:prstGeom>
        </p:spPr>
        <p:txBody>
          <a:bodyPr vert="horz" lIns="91440" tIns="45720" rIns="91440" bIns="45720" rtlCol="0" anchor="ctr"/>
          <a:lstStyle>
            <a:lvl1pPr algn="ctr">
              <a:defRPr sz="1200">
                <a:solidFill>
                  <a:schemeClr val="bg1"/>
                </a:solidFill>
                <a:latin typeface="Comfortaa" panose="020F0603070200060003" pitchFamily="34" charset="0"/>
              </a:defRPr>
            </a:lvl1pPr>
          </a:lstStyle>
          <a:p>
            <a:endParaRPr lang="en-US" dirty="0"/>
          </a:p>
        </p:txBody>
      </p:sp>
      <p:sp>
        <p:nvSpPr>
          <p:cNvPr id="4" name="Slide Number Placeholder 3"/>
          <p:cNvSpPr>
            <a:spLocks noGrp="1"/>
          </p:cNvSpPr>
          <p:nvPr>
            <p:ph type="sldNum" sz="quarter" idx="4"/>
          </p:nvPr>
        </p:nvSpPr>
        <p:spPr>
          <a:xfrm>
            <a:off x="8361838" y="6308224"/>
            <a:ext cx="501424" cy="365125"/>
          </a:xfrm>
          <a:prstGeom prst="rect">
            <a:avLst/>
          </a:prstGeom>
        </p:spPr>
        <p:txBody>
          <a:bodyPr vert="horz" lIns="91440" tIns="45720" rIns="91440" bIns="45720" rtlCol="0" anchor="ctr"/>
          <a:lstStyle>
            <a:lvl1pPr algn="r">
              <a:defRPr sz="1200">
                <a:solidFill>
                  <a:schemeClr val="bg1"/>
                </a:solidFill>
                <a:latin typeface="Comfortaa" panose="020F0603070200060003" pitchFamily="34" charset="0"/>
              </a:defRPr>
            </a:lvl1pPr>
          </a:lstStyle>
          <a:p>
            <a:fld id="{17918391-D411-FE40-AAD7-861AE5233E0E}" type="slidenum">
              <a:rPr lang="en-US" smtClean="0"/>
              <a:pPr/>
              <a:t>‹#›</a:t>
            </a:fld>
            <a:endParaRPr lang="en-US" dirty="0"/>
          </a:p>
        </p:txBody>
      </p:sp>
      <p:pic>
        <p:nvPicPr>
          <p:cNvPr id="10" name="Image 4" descr="bande-01.eps"/>
          <p:cNvPicPr>
            <a:picLocks noChangeAspect="1"/>
          </p:cNvPicPr>
          <p:nvPr userDrawn="1"/>
        </p:nvPicPr>
        <p:blipFill rotWithShape="1">
          <a:blip r:embed="rId19" cstate="email">
            <a:extLst>
              <a:ext uri="{28A0092B-C50C-407E-A947-70E740481C1C}">
                <a14:useLocalDpi xmlns:a14="http://schemas.microsoft.com/office/drawing/2010/main" val="0"/>
              </a:ext>
            </a:extLst>
          </a:blip>
          <a:srcRect l="92396"/>
          <a:stretch/>
        </p:blipFill>
        <p:spPr>
          <a:xfrm>
            <a:off x="0" y="6150798"/>
            <a:ext cx="695325" cy="707202"/>
          </a:xfrm>
          <a:prstGeom prst="rect">
            <a:avLst/>
          </a:prstGeom>
        </p:spPr>
      </p:pic>
      <p:pic>
        <p:nvPicPr>
          <p:cNvPr id="12" name="Рисунок 11"/>
          <p:cNvPicPr>
            <a:picLocks noChangeAspect="1"/>
          </p:cNvPicPr>
          <p:nvPr userDrawn="1"/>
        </p:nvPicPr>
        <p:blipFill>
          <a:blip r:embed="rId20">
            <a:biLevel thresh="25000"/>
            <a:extLst>
              <a:ext uri="{BEBA8EAE-BF5A-486C-A8C5-ECC9F3942E4B}">
                <a14:imgProps xmlns:a14="http://schemas.microsoft.com/office/drawing/2010/main">
                  <a14:imgLayer r:embed="rId21">
                    <a14:imgEffect>
                      <a14:colorTemperature colorTemp="1500"/>
                    </a14:imgEffect>
                  </a14:imgLayer>
                </a14:imgProps>
              </a:ext>
              <a:ext uri="{28A0092B-C50C-407E-A947-70E740481C1C}">
                <a14:useLocalDpi xmlns:a14="http://schemas.microsoft.com/office/drawing/2010/main" val="0"/>
              </a:ext>
            </a:extLst>
          </a:blip>
          <a:stretch>
            <a:fillRect/>
          </a:stretch>
        </p:blipFill>
        <p:spPr>
          <a:xfrm>
            <a:off x="137356" y="6235237"/>
            <a:ext cx="720482" cy="501989"/>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76" r:id="rId2"/>
    <p:sldLayoutId id="2147483677" r:id="rId3"/>
    <p:sldLayoutId id="2147483681" r:id="rId4"/>
    <p:sldLayoutId id="2147483680" r:id="rId5"/>
    <p:sldLayoutId id="2147483679" r:id="rId6"/>
    <p:sldLayoutId id="2147483664" r:id="rId7"/>
    <p:sldLayoutId id="2147483665" r:id="rId8"/>
    <p:sldLayoutId id="2147483667" r:id="rId9"/>
    <p:sldLayoutId id="2147483668" r:id="rId10"/>
    <p:sldLayoutId id="2147483674" r:id="rId11"/>
    <p:sldLayoutId id="2147483703" r:id="rId12"/>
    <p:sldLayoutId id="2147483704" r:id="rId13"/>
    <p:sldLayoutId id="2147483705" r:id="rId14"/>
    <p:sldLayoutId id="2147483706" r:id="rId15"/>
    <p:sldLayoutId id="2147483707" r:id="rId16"/>
    <p:sldLayoutId id="2147483713" r:id="rId17"/>
  </p:sldLayoutIdLst>
  <p:hf hdr="0" ft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jpe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7451" y="329142"/>
            <a:ext cx="7669098" cy="4151158"/>
          </a:xfrm>
        </p:spPr>
        <p:txBody>
          <a:bodyPr anchor="t">
            <a:noAutofit/>
          </a:bodyPr>
          <a:lstStyle/>
          <a:p>
            <a:pPr algn="ctr">
              <a:spcBef>
                <a:spcPts val="0"/>
              </a:spcBef>
            </a:pPr>
            <a:r>
              <a:rPr lang="en-US" sz="4000" dirty="0">
                <a:solidFill>
                  <a:srgbClr val="0055A0"/>
                </a:solidFill>
                <a:latin typeface="Roboto Slab" pitchFamily="2" charset="0"/>
                <a:ea typeface="Roboto Slab" pitchFamily="2" charset="0"/>
                <a:cs typeface="Segoe UI" panose="020B0502040204020203" pitchFamily="34" charset="0"/>
              </a:rPr>
              <a:t>BM@N Run 8 raw data reconstruction on distributed infrastructure with </a:t>
            </a:r>
            <a:r>
              <a:rPr lang="en-US" sz="4000" dirty="0" smtClean="0">
                <a:solidFill>
                  <a:srgbClr val="0055A0"/>
                </a:solidFill>
                <a:latin typeface="Roboto Slab" pitchFamily="2" charset="0"/>
                <a:ea typeface="Roboto Slab" pitchFamily="2" charset="0"/>
                <a:cs typeface="Segoe UI" panose="020B0502040204020203" pitchFamily="34" charset="0"/>
              </a:rPr>
              <a:t>DIRAC</a:t>
            </a:r>
            <a:endParaRPr lang="en-US" sz="3200" dirty="0">
              <a:solidFill>
                <a:srgbClr val="0055A0"/>
              </a:solidFill>
              <a:latin typeface="Roboto Slab" pitchFamily="2" charset="0"/>
              <a:ea typeface="Roboto Slab" pitchFamily="2" charset="0"/>
            </a:endParaRPr>
          </a:p>
        </p:txBody>
      </p:sp>
      <p:sp>
        <p:nvSpPr>
          <p:cNvPr id="2" name="Slide Number Placeholder 1">
            <a:extLst>
              <a:ext uri="{FF2B5EF4-FFF2-40B4-BE49-F238E27FC236}">
                <a16:creationId xmlns:a16="http://schemas.microsoft.com/office/drawing/2014/main" id="{AA158F11-2A25-4CFC-AF45-EDAC311CF4CB}"/>
              </a:ext>
            </a:extLst>
          </p:cNvPr>
          <p:cNvSpPr>
            <a:spLocks noGrp="1"/>
          </p:cNvSpPr>
          <p:nvPr>
            <p:ph type="sldNum" sz="quarter" idx="4"/>
          </p:nvPr>
        </p:nvSpPr>
        <p:spPr/>
        <p:txBody>
          <a:bodyPr/>
          <a:lstStyle/>
          <a:p>
            <a:fld id="{17918391-D411-FE40-AAD7-861AE5233E0E}" type="slidenum">
              <a:rPr lang="en-US" smtClean="0"/>
              <a:pPr/>
              <a:t>1</a:t>
            </a:fld>
            <a:endParaRPr lang="en-US" dirty="0"/>
          </a:p>
        </p:txBody>
      </p:sp>
      <p:pic>
        <p:nvPicPr>
          <p:cNvPr id="18" name="Рисунок 17">
            <a:extLst>
              <a:ext uri="{FF2B5EF4-FFF2-40B4-BE49-F238E27FC236}">
                <a16:creationId xmlns:a16="http://schemas.microsoft.com/office/drawing/2014/main" id="{3CCE2BD0-C37B-DE6D-3AA6-4DE16051BB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5931" y="2267514"/>
            <a:ext cx="3380618" cy="2355412"/>
          </a:xfrm>
          <a:prstGeom prst="rect">
            <a:avLst/>
          </a:prstGeom>
        </p:spPr>
      </p:pic>
      <p:sp>
        <p:nvSpPr>
          <p:cNvPr id="20" name="Подзаголовок 2">
            <a:extLst>
              <a:ext uri="{FF2B5EF4-FFF2-40B4-BE49-F238E27FC236}">
                <a16:creationId xmlns:a16="http://schemas.microsoft.com/office/drawing/2014/main" id="{AA0D21B7-0FED-8BDA-F505-121904288405}"/>
              </a:ext>
            </a:extLst>
          </p:cNvPr>
          <p:cNvSpPr txBox="1">
            <a:spLocks/>
          </p:cNvSpPr>
          <p:nvPr/>
        </p:nvSpPr>
        <p:spPr>
          <a:xfrm>
            <a:off x="1610593" y="4911191"/>
            <a:ext cx="5658772" cy="861420"/>
          </a:xfrm>
          <a:prstGeom prst="rect">
            <a:avLst/>
          </a:prstGeom>
        </p:spPr>
        <p:txBody>
          <a:bodyPr/>
          <a:lst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ctr">
              <a:buNone/>
            </a:pPr>
            <a:r>
              <a:rPr lang="en-US" sz="1800" dirty="0" smtClean="0">
                <a:solidFill>
                  <a:srgbClr val="0055A0"/>
                </a:solidFill>
                <a:effectLst>
                  <a:innerShdw blurRad="63500" dist="50800">
                    <a:prstClr val="black">
                      <a:alpha val="50000"/>
                    </a:prstClr>
                  </a:innerShdw>
                </a:effectLst>
                <a:latin typeface="Roboto Slab" pitchFamily="2" charset="0"/>
                <a:ea typeface="Roboto Slab" pitchFamily="2" charset="0"/>
                <a:cs typeface="Tahoma" panose="020B0604030504040204" pitchFamily="34" charset="0"/>
              </a:rPr>
              <a:t>Konstantin Gertsenberger , </a:t>
            </a:r>
            <a:r>
              <a:rPr lang="en-US" sz="1800" u="sng" dirty="0" smtClean="0">
                <a:solidFill>
                  <a:srgbClr val="0055A0"/>
                </a:solidFill>
                <a:effectLst>
                  <a:innerShdw blurRad="63500" dist="50800">
                    <a:prstClr val="black">
                      <a:alpha val="50000"/>
                    </a:prstClr>
                  </a:innerShdw>
                </a:effectLst>
                <a:latin typeface="Roboto Slab" pitchFamily="2" charset="0"/>
                <a:ea typeface="Roboto Slab" pitchFamily="2" charset="0"/>
                <a:cs typeface="Tahoma" panose="020B0604030504040204" pitchFamily="34" charset="0"/>
              </a:rPr>
              <a:t>Igor </a:t>
            </a:r>
            <a:r>
              <a:rPr lang="en-US" sz="1800" u="sng" dirty="0">
                <a:solidFill>
                  <a:srgbClr val="0055A0"/>
                </a:solidFill>
                <a:effectLst>
                  <a:innerShdw blurRad="63500" dist="50800">
                    <a:prstClr val="black">
                      <a:alpha val="50000"/>
                    </a:prstClr>
                  </a:innerShdw>
                </a:effectLst>
                <a:latin typeface="Roboto Slab" pitchFamily="2" charset="0"/>
                <a:ea typeface="Roboto Slab" pitchFamily="2" charset="0"/>
                <a:cs typeface="Tahoma" panose="020B0604030504040204" pitchFamily="34" charset="0"/>
              </a:rPr>
              <a:t>Pelevanyuk </a:t>
            </a:r>
            <a:endParaRPr lang="ru-RU" sz="3200" u="sng" dirty="0">
              <a:solidFill>
                <a:srgbClr val="0055A0"/>
              </a:solidFill>
              <a:effectLst>
                <a:innerShdw blurRad="63500" dist="50800">
                  <a:prstClr val="black">
                    <a:alpha val="50000"/>
                  </a:prstClr>
                </a:innerShdw>
              </a:effectLst>
              <a:latin typeface="Roboto Slab" pitchFamily="2" charset="0"/>
              <a:ea typeface="Roboto Slab" pitchFamily="2" charset="0"/>
              <a:cs typeface="Tahoma" panose="020B0604030504040204" pitchFamily="34" charset="0"/>
            </a:endParaRPr>
          </a:p>
        </p:txBody>
      </p:sp>
      <p:sp>
        <p:nvSpPr>
          <p:cNvPr id="21" name="Подзаголовок 2">
            <a:extLst>
              <a:ext uri="{FF2B5EF4-FFF2-40B4-BE49-F238E27FC236}">
                <a16:creationId xmlns:a16="http://schemas.microsoft.com/office/drawing/2014/main" id="{2D77887C-891E-699B-7D67-7D3F4C0EF1E0}"/>
              </a:ext>
            </a:extLst>
          </p:cNvPr>
          <p:cNvSpPr txBox="1">
            <a:spLocks/>
          </p:cNvSpPr>
          <p:nvPr/>
        </p:nvSpPr>
        <p:spPr>
          <a:xfrm>
            <a:off x="1610593" y="5244235"/>
            <a:ext cx="3603003" cy="861420"/>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ctr"/>
            <a:r>
              <a:rPr lang="en-US" cap="none" dirty="0" smtClean="0">
                <a:solidFill>
                  <a:srgbClr val="0055A0"/>
                </a:solidFill>
                <a:latin typeface="Roboto Slab" pitchFamily="2" charset="0"/>
                <a:ea typeface="Roboto Slab" pitchFamily="2" charset="0"/>
              </a:rPr>
              <a:t>LHEP</a:t>
            </a:r>
            <a:endParaRPr lang="ru-RU" cap="none" dirty="0">
              <a:solidFill>
                <a:srgbClr val="0055A0"/>
              </a:solidFill>
              <a:latin typeface="Roboto Slab" pitchFamily="2" charset="0"/>
              <a:ea typeface="Roboto Slab" pitchFamily="2" charset="0"/>
            </a:endParaRPr>
          </a:p>
        </p:txBody>
      </p:sp>
      <p:pic>
        <p:nvPicPr>
          <p:cNvPr id="4" name="Рисунок 3"/>
          <p:cNvPicPr>
            <a:picLocks noChangeAspect="1"/>
          </p:cNvPicPr>
          <p:nvPr/>
        </p:nvPicPr>
        <p:blipFill>
          <a:blip r:embed="rId4"/>
          <a:stretch>
            <a:fillRect/>
          </a:stretch>
        </p:blipFill>
        <p:spPr>
          <a:xfrm>
            <a:off x="1391052" y="1797676"/>
            <a:ext cx="3368274" cy="3368274"/>
          </a:xfrm>
          <a:prstGeom prst="rect">
            <a:avLst/>
          </a:prstGeom>
        </p:spPr>
      </p:pic>
      <p:sp>
        <p:nvSpPr>
          <p:cNvPr id="9" name="Подзаголовок 2">
            <a:extLst>
              <a:ext uri="{FF2B5EF4-FFF2-40B4-BE49-F238E27FC236}">
                <a16:creationId xmlns:a16="http://schemas.microsoft.com/office/drawing/2014/main" id="{2D77887C-891E-699B-7D67-7D3F4C0EF1E0}"/>
              </a:ext>
            </a:extLst>
          </p:cNvPr>
          <p:cNvSpPr txBox="1">
            <a:spLocks/>
          </p:cNvSpPr>
          <p:nvPr/>
        </p:nvSpPr>
        <p:spPr>
          <a:xfrm>
            <a:off x="4194466" y="5244235"/>
            <a:ext cx="3603003" cy="861420"/>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ctr"/>
            <a:r>
              <a:rPr lang="en-US" cap="none" dirty="0" smtClean="0">
                <a:solidFill>
                  <a:srgbClr val="0055A0"/>
                </a:solidFill>
                <a:latin typeface="Roboto Slab" pitchFamily="2" charset="0"/>
                <a:ea typeface="Roboto Slab" pitchFamily="2" charset="0"/>
              </a:rPr>
              <a:t>MLIT</a:t>
            </a:r>
            <a:endParaRPr lang="ru-RU" cap="none" dirty="0">
              <a:solidFill>
                <a:srgbClr val="0055A0"/>
              </a:solidFill>
              <a:latin typeface="Roboto Slab" pitchFamily="2" charset="0"/>
              <a:ea typeface="Roboto Slab" pitchFamily="2" charset="0"/>
            </a:endParaRPr>
          </a:p>
        </p:txBody>
      </p:sp>
      <p:sp>
        <p:nvSpPr>
          <p:cNvPr id="10" name="Подзаголовок 2">
            <a:extLst>
              <a:ext uri="{FF2B5EF4-FFF2-40B4-BE49-F238E27FC236}">
                <a16:creationId xmlns:a16="http://schemas.microsoft.com/office/drawing/2014/main" id="{AA0D21B7-0FED-8BDA-F505-121904288405}"/>
              </a:ext>
            </a:extLst>
          </p:cNvPr>
          <p:cNvSpPr txBox="1">
            <a:spLocks/>
          </p:cNvSpPr>
          <p:nvPr/>
        </p:nvSpPr>
        <p:spPr>
          <a:xfrm>
            <a:off x="1610593" y="5987962"/>
            <a:ext cx="5658772" cy="450737"/>
          </a:xfrm>
          <a:prstGeom prst="rect">
            <a:avLst/>
          </a:prstGeom>
        </p:spPr>
        <p:txBody>
          <a:bodyPr/>
          <a:lst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ctr">
              <a:buNone/>
            </a:pPr>
            <a:r>
              <a:rPr lang="en-US" sz="1800" dirty="0" smtClean="0">
                <a:solidFill>
                  <a:srgbClr val="0055A0"/>
                </a:solidFill>
                <a:effectLst>
                  <a:innerShdw blurRad="63500" dist="50800">
                    <a:prstClr val="black">
                      <a:alpha val="50000"/>
                    </a:prstClr>
                  </a:innerShdw>
                </a:effectLst>
                <a:latin typeface="Roboto Slab" pitchFamily="2" charset="0"/>
                <a:ea typeface="Roboto Slab" pitchFamily="2" charset="0"/>
                <a:cs typeface="Tahoma" panose="020B0604030504040204" pitchFamily="34" charset="0"/>
              </a:rPr>
              <a:t>10</a:t>
            </a:r>
            <a:r>
              <a:rPr lang="en-US" sz="1800" baseline="30000" dirty="0" smtClean="0">
                <a:solidFill>
                  <a:srgbClr val="0055A0"/>
                </a:solidFill>
                <a:effectLst>
                  <a:innerShdw blurRad="63500" dist="50800">
                    <a:prstClr val="black">
                      <a:alpha val="50000"/>
                    </a:prstClr>
                  </a:innerShdw>
                </a:effectLst>
                <a:latin typeface="Roboto Slab" pitchFamily="2" charset="0"/>
                <a:ea typeface="Roboto Slab" pitchFamily="2" charset="0"/>
                <a:cs typeface="Tahoma" panose="020B0604030504040204" pitchFamily="34" charset="0"/>
              </a:rPr>
              <a:t>th</a:t>
            </a:r>
            <a:r>
              <a:rPr lang="en-US" sz="1800" dirty="0" smtClean="0">
                <a:solidFill>
                  <a:srgbClr val="0055A0"/>
                </a:solidFill>
                <a:effectLst>
                  <a:innerShdw blurRad="63500" dist="50800">
                    <a:prstClr val="black">
                      <a:alpha val="50000"/>
                    </a:prstClr>
                  </a:innerShdw>
                </a:effectLst>
                <a:latin typeface="Roboto Slab" pitchFamily="2" charset="0"/>
                <a:ea typeface="Roboto Slab" pitchFamily="2" charset="0"/>
                <a:cs typeface="Tahoma" panose="020B0604030504040204" pitchFamily="34" charset="0"/>
              </a:rPr>
              <a:t> BM@N Collaboration Meeting, 14-19 May 2023, </a:t>
            </a:r>
            <a:endParaRPr lang="ru-RU" sz="3200" u="sng" dirty="0">
              <a:solidFill>
                <a:srgbClr val="0055A0"/>
              </a:solidFill>
              <a:effectLst>
                <a:innerShdw blurRad="63500" dist="50800">
                  <a:prstClr val="black">
                    <a:alpha val="50000"/>
                  </a:prstClr>
                </a:innerShdw>
              </a:effectLst>
              <a:latin typeface="Roboto Slab" pitchFamily="2" charset="0"/>
              <a:ea typeface="Roboto Slab" pitchFamily="2" charset="0"/>
              <a:cs typeface="Tahoma" panose="020B0604030504040204" pitchFamily="34" charset="0"/>
            </a:endParaRPr>
          </a:p>
        </p:txBody>
      </p:sp>
    </p:spTree>
    <p:extLst>
      <p:ext uri="{BB962C8B-B14F-4D97-AF65-F5344CB8AC3E}">
        <p14:creationId xmlns:p14="http://schemas.microsoft.com/office/powerpoint/2010/main" val="1881754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2107BF-C12A-460F-9912-EBFB9BC27EDE}"/>
              </a:ext>
            </a:extLst>
          </p:cNvPr>
          <p:cNvSpPr>
            <a:spLocks noGrp="1"/>
          </p:cNvSpPr>
          <p:nvPr>
            <p:ph type="sldNum" sz="quarter" idx="4"/>
          </p:nvPr>
        </p:nvSpPr>
        <p:spPr/>
        <p:txBody>
          <a:bodyPr/>
          <a:lstStyle/>
          <a:p>
            <a:fld id="{17918391-D411-FE40-AAD7-861AE5233E0E}" type="slidenum">
              <a:rPr lang="en-US" smtClean="0"/>
              <a:pPr/>
              <a:t>10</a:t>
            </a:fld>
            <a:endParaRPr lang="en-US" dirty="0"/>
          </a:p>
        </p:txBody>
      </p:sp>
      <p:sp>
        <p:nvSpPr>
          <p:cNvPr id="7" name="Title 3">
            <a:extLst>
              <a:ext uri="{FF2B5EF4-FFF2-40B4-BE49-F238E27FC236}">
                <a16:creationId xmlns:a16="http://schemas.microsoft.com/office/drawing/2014/main" id="{FD09149D-C845-77C4-94D7-C64A626C9F15}"/>
              </a:ext>
            </a:extLst>
          </p:cNvPr>
          <p:cNvSpPr>
            <a:spLocks noGrp="1"/>
          </p:cNvSpPr>
          <p:nvPr>
            <p:ph type="title"/>
          </p:nvPr>
        </p:nvSpPr>
        <p:spPr>
          <a:xfrm>
            <a:off x="0" y="4272"/>
            <a:ext cx="9141942" cy="1062528"/>
          </a:xfrm>
        </p:spPr>
        <p:txBody>
          <a:bodyPr>
            <a:noAutofit/>
          </a:bodyPr>
          <a:lstStyle/>
          <a:p>
            <a:pPr algn="ctr"/>
            <a:r>
              <a:rPr lang="en-US" sz="4400" dirty="0" smtClean="0">
                <a:latin typeface="Segoe UI Light" panose="020B0502040204020203" pitchFamily="34" charset="0"/>
                <a:cs typeface="Segoe UI Light" panose="020B0502040204020203" pitchFamily="34" charset="0"/>
              </a:rPr>
              <a:t>Step 3: Massive production Raw2Digi</a:t>
            </a:r>
            <a:endParaRPr lang="en-US" sz="2800" dirty="0">
              <a:latin typeface="Segoe UI Light" panose="020B0502040204020203" pitchFamily="34" charset="0"/>
              <a:cs typeface="Segoe UI Light" panose="020B0502040204020203" pitchFamily="34" charset="0"/>
            </a:endParaRPr>
          </a:p>
        </p:txBody>
      </p:sp>
      <p:pic>
        <p:nvPicPr>
          <p:cNvPr id="22" name="Рисунок 21">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285176" y="1408362"/>
            <a:ext cx="8527130" cy="4419648"/>
          </a:xfrm>
          <a:prstGeom prst="rect">
            <a:avLst/>
          </a:prstGeom>
          <a:noFill/>
          <a:ln>
            <a:noFill/>
          </a:ln>
        </p:spPr>
      </p:pic>
      <p:sp>
        <p:nvSpPr>
          <p:cNvPr id="23" name="TextBox 22"/>
          <p:cNvSpPr txBox="1"/>
          <p:nvPr/>
        </p:nvSpPr>
        <p:spPr>
          <a:xfrm>
            <a:off x="1504243" y="3382800"/>
            <a:ext cx="1174366" cy="650875"/>
          </a:xfrm>
          <a:prstGeom prst="rect">
            <a:avLst/>
          </a:prstGeom>
          <a:noFill/>
          <a:ln w="29160">
            <a:solidFill>
              <a:srgbClr val="FF0000"/>
            </a:solidFill>
            <a:prstDash val="solid"/>
          </a:ln>
        </p:spPr>
        <p:txBody>
          <a:bodyPr vert="horz" wrap="square" lIns="104400" tIns="59400" rIns="104400" bIns="59400" anchorCtr="0" compatLnSpc="0">
            <a:spAutoFit/>
          </a:bodyPr>
          <a:lstStyle/>
          <a:p>
            <a:pPr marL="0" marR="0" lvl="0" indent="0" algn="ctr" rtl="0" hangingPunct="0">
              <a:lnSpc>
                <a:spcPct val="100000"/>
              </a:lnSpc>
              <a:spcBef>
                <a:spcPts val="0"/>
              </a:spcBef>
              <a:spcAft>
                <a:spcPts val="0"/>
              </a:spcAft>
              <a:buNone/>
              <a:tabLst/>
              <a:defRPr>
                <a:solidFill>
                  <a:srgbClr val="000000"/>
                </a:solidFill>
              </a:defRPr>
            </a:pPr>
            <a:r>
              <a:rPr lang="ru-RU" sz="1800" b="0" i="0" u="none" strike="noStrike" kern="1200" cap="none" dirty="0" smtClean="0">
                <a:ln>
                  <a:noFill/>
                </a:ln>
                <a:solidFill>
                  <a:srgbClr val="000000"/>
                </a:solidFill>
                <a:latin typeface="Liberation Sans" pitchFamily="18"/>
                <a:ea typeface="DejaVu Sans" pitchFamily="2"/>
                <a:cs typeface="DejaVu Sans" pitchFamily="2"/>
              </a:rPr>
              <a:t>Tier1 old</a:t>
            </a:r>
            <a:r>
              <a:rPr lang="en-US" sz="1800" b="0" i="0" u="none" strike="noStrike" kern="1200" cap="none" dirty="0" smtClean="0">
                <a:ln>
                  <a:noFill/>
                </a:ln>
                <a:solidFill>
                  <a:srgbClr val="000000"/>
                </a:solidFill>
                <a:latin typeface="Liberation Sans" pitchFamily="18"/>
                <a:ea typeface="DejaVu Sans" pitchFamily="2"/>
                <a:cs typeface="DejaVu Sans" pitchFamily="2"/>
              </a:rPr>
              <a:t> cores</a:t>
            </a:r>
            <a:endParaRPr lang="ru-RU" sz="1800" b="0" i="0" u="none" strike="noStrike" kern="1200" cap="none" dirty="0">
              <a:ln>
                <a:noFill/>
              </a:ln>
              <a:solidFill>
                <a:srgbClr val="000000"/>
              </a:solidFill>
              <a:latin typeface="Liberation Sans" pitchFamily="18"/>
              <a:ea typeface="DejaVu Sans" pitchFamily="2"/>
              <a:cs typeface="DejaVu Sans" pitchFamily="2"/>
            </a:endParaRPr>
          </a:p>
        </p:txBody>
      </p:sp>
      <p:sp>
        <p:nvSpPr>
          <p:cNvPr id="24" name="TextBox 23"/>
          <p:cNvSpPr txBox="1"/>
          <p:nvPr/>
        </p:nvSpPr>
        <p:spPr>
          <a:xfrm>
            <a:off x="5219581" y="3972635"/>
            <a:ext cx="1938982" cy="650875"/>
          </a:xfrm>
          <a:prstGeom prst="rect">
            <a:avLst/>
          </a:prstGeom>
          <a:noFill/>
          <a:ln w="29160">
            <a:solidFill>
              <a:srgbClr val="FF0000"/>
            </a:solidFill>
            <a:prstDash val="solid"/>
          </a:ln>
        </p:spPr>
        <p:txBody>
          <a:bodyPr vert="horz" wrap="square" lIns="104400" tIns="59400" rIns="104400" bIns="59400" anchorCtr="0" compatLnSpc="0">
            <a:spAutoFit/>
          </a:bodyPr>
          <a:lstStyle/>
          <a:p>
            <a:pPr marL="0" marR="0" lvl="0" indent="0" algn="ctr" rtl="0" hangingPunct="0">
              <a:lnSpc>
                <a:spcPct val="100000"/>
              </a:lnSpc>
              <a:spcBef>
                <a:spcPts val="0"/>
              </a:spcBef>
              <a:spcAft>
                <a:spcPts val="0"/>
              </a:spcAft>
              <a:buNone/>
              <a:tabLst/>
              <a:defRPr>
                <a:solidFill>
                  <a:srgbClr val="000000"/>
                </a:solidFill>
              </a:defRPr>
            </a:pPr>
            <a:r>
              <a:rPr lang="ru-RU" sz="1800" b="0" i="0" u="none" strike="noStrike" kern="1200" cap="none" dirty="0" smtClean="0">
                <a:ln>
                  <a:noFill/>
                </a:ln>
                <a:solidFill>
                  <a:srgbClr val="000000"/>
                </a:solidFill>
                <a:latin typeface="Liberation Sans" pitchFamily="18"/>
                <a:ea typeface="DejaVu Sans" pitchFamily="2"/>
                <a:cs typeface="DejaVu Sans" pitchFamily="2"/>
              </a:rPr>
              <a:t>Tier1</a:t>
            </a:r>
            <a:r>
              <a:rPr lang="en-US" sz="1800" b="0" i="0" u="none" strike="noStrike" kern="1200" cap="none" dirty="0" smtClean="0">
                <a:ln>
                  <a:noFill/>
                </a:ln>
                <a:solidFill>
                  <a:srgbClr val="000000"/>
                </a:solidFill>
                <a:latin typeface="Liberation Sans" pitchFamily="18"/>
                <a:ea typeface="DejaVu Sans" pitchFamily="2"/>
                <a:cs typeface="DejaVu Sans" pitchFamily="2"/>
              </a:rPr>
              <a:t> </a:t>
            </a:r>
            <a:r>
              <a:rPr lang="ru-RU" sz="1800" b="0" i="0" u="none" strike="noStrike" kern="1200" cap="none" dirty="0" smtClean="0">
                <a:ln>
                  <a:noFill/>
                </a:ln>
                <a:solidFill>
                  <a:srgbClr val="000000"/>
                </a:solidFill>
                <a:latin typeface="Liberation Sans" pitchFamily="18"/>
                <a:ea typeface="DejaVu Sans" pitchFamily="2"/>
                <a:cs typeface="DejaVu Sans" pitchFamily="2"/>
              </a:rPr>
              <a:t>new</a:t>
            </a:r>
            <a:r>
              <a:rPr lang="en-US" sz="1800" b="0" i="0" u="none" strike="noStrike" kern="1200" cap="none" dirty="0" smtClean="0">
                <a:ln>
                  <a:noFill/>
                </a:ln>
                <a:solidFill>
                  <a:srgbClr val="000000"/>
                </a:solidFill>
                <a:latin typeface="Liberation Sans" pitchFamily="18"/>
                <a:ea typeface="DejaVu Sans" pitchFamily="2"/>
                <a:cs typeface="DejaVu Sans" pitchFamily="2"/>
              </a:rPr>
              <a:t> cores</a:t>
            </a:r>
          </a:p>
          <a:p>
            <a:pPr marL="0" marR="0" lvl="0" indent="0" algn="ctr" rtl="0" hangingPunct="0">
              <a:lnSpc>
                <a:spcPct val="100000"/>
              </a:lnSpc>
              <a:spcBef>
                <a:spcPts val="0"/>
              </a:spcBef>
              <a:spcAft>
                <a:spcPts val="0"/>
              </a:spcAft>
              <a:buNone/>
              <a:tabLst/>
              <a:defRPr>
                <a:solidFill>
                  <a:srgbClr val="000000"/>
                </a:solidFill>
              </a:defRPr>
            </a:pPr>
            <a:r>
              <a:rPr lang="en-US" dirty="0" smtClean="0">
                <a:solidFill>
                  <a:srgbClr val="000000"/>
                </a:solidFill>
                <a:latin typeface="Liberation Sans" pitchFamily="18"/>
                <a:ea typeface="DejaVu Sans" pitchFamily="2"/>
                <a:cs typeface="DejaVu Sans" pitchFamily="2"/>
              </a:rPr>
              <a:t>and </a:t>
            </a:r>
            <a:r>
              <a:rPr lang="en-US" sz="1800" b="0" i="0" u="none" strike="noStrike" kern="1200" cap="none" dirty="0" smtClean="0">
                <a:ln>
                  <a:noFill/>
                </a:ln>
                <a:solidFill>
                  <a:srgbClr val="000000"/>
                </a:solidFill>
                <a:latin typeface="Liberation Sans" pitchFamily="18"/>
                <a:ea typeface="DejaVu Sans" pitchFamily="2"/>
                <a:cs typeface="DejaVu Sans" pitchFamily="2"/>
              </a:rPr>
              <a:t>NICA cluster</a:t>
            </a:r>
            <a:endParaRPr lang="ru-RU" sz="1800" b="0" i="0" u="none" strike="noStrike" kern="1200" cap="none" dirty="0">
              <a:ln>
                <a:noFill/>
              </a:ln>
              <a:solidFill>
                <a:srgbClr val="000000"/>
              </a:solidFill>
              <a:latin typeface="Liberation Sans" pitchFamily="18"/>
              <a:ea typeface="DejaVu Sans" pitchFamily="2"/>
              <a:cs typeface="DejaVu Sans" pitchFamily="2"/>
            </a:endParaRPr>
          </a:p>
        </p:txBody>
      </p:sp>
      <p:sp>
        <p:nvSpPr>
          <p:cNvPr id="25" name="TextBox 24"/>
          <p:cNvSpPr txBox="1"/>
          <p:nvPr/>
        </p:nvSpPr>
        <p:spPr>
          <a:xfrm>
            <a:off x="7158563" y="3421621"/>
            <a:ext cx="1526765" cy="385417"/>
          </a:xfrm>
          <a:prstGeom prst="rect">
            <a:avLst/>
          </a:prstGeom>
          <a:noFill/>
          <a:ln w="29160">
            <a:solidFill>
              <a:srgbClr val="FF0000"/>
            </a:solidFill>
            <a:prstDash val="solid"/>
          </a:ln>
        </p:spPr>
        <p:txBody>
          <a:bodyPr vert="horz" wrap="square" lIns="104400" tIns="59400" rIns="104400" bIns="59400" anchorCtr="0" compatLnSpc="0">
            <a:spAutoFit/>
          </a:bodyPr>
          <a:lstStyle/>
          <a:p>
            <a:pPr marL="0" marR="0" lvl="0" indent="0" algn="ctr" rtl="0" hangingPunct="0">
              <a:lnSpc>
                <a:spcPct val="100000"/>
              </a:lnSpc>
              <a:spcBef>
                <a:spcPts val="0"/>
              </a:spcBef>
              <a:spcAft>
                <a:spcPts val="0"/>
              </a:spcAft>
              <a:buNone/>
              <a:tabLst/>
              <a:defRPr>
                <a:solidFill>
                  <a:srgbClr val="000000"/>
                </a:solidFill>
              </a:defRPr>
            </a:pPr>
            <a:r>
              <a:rPr lang="ru-RU" sz="1800" b="0" i="0" u="none" strike="noStrike" kern="1200" cap="none">
                <a:ln>
                  <a:noFill/>
                </a:ln>
                <a:solidFill>
                  <a:srgbClr val="000000"/>
                </a:solidFill>
                <a:latin typeface="Liberation Sans" pitchFamily="18"/>
                <a:ea typeface="DejaVu Sans" pitchFamily="2"/>
                <a:cs typeface="DejaVu Sans" pitchFamily="2"/>
              </a:rPr>
              <a:t>Govorun</a:t>
            </a:r>
          </a:p>
        </p:txBody>
      </p:sp>
      <p:sp>
        <p:nvSpPr>
          <p:cNvPr id="26" name="Подзаголовок 2">
            <a:extLst>
              <a:ext uri="{FF2B5EF4-FFF2-40B4-BE49-F238E27FC236}">
                <a16:creationId xmlns:a16="http://schemas.microsoft.com/office/drawing/2014/main" id="{2D77887C-891E-699B-7D67-7D3F4C0EF1E0}"/>
              </a:ext>
            </a:extLst>
          </p:cNvPr>
          <p:cNvSpPr txBox="1">
            <a:spLocks/>
          </p:cNvSpPr>
          <p:nvPr/>
        </p:nvSpPr>
        <p:spPr>
          <a:xfrm>
            <a:off x="1774497" y="5872904"/>
            <a:ext cx="5548488" cy="43855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ctr"/>
            <a:r>
              <a:rPr lang="en-US" cap="none" dirty="0" smtClean="0">
                <a:solidFill>
                  <a:srgbClr val="0055A0"/>
                </a:solidFill>
                <a:latin typeface="Roboto Slab" pitchFamily="2" charset="0"/>
                <a:ea typeface="Roboto Slab" pitchFamily="2" charset="0"/>
              </a:rPr>
              <a:t>CPU core performance on benchmarks</a:t>
            </a:r>
            <a:endParaRPr lang="ru-RU" cap="none" dirty="0">
              <a:solidFill>
                <a:srgbClr val="0055A0"/>
              </a:solidFill>
              <a:latin typeface="Roboto Slab" pitchFamily="2" charset="0"/>
              <a:ea typeface="Roboto Slab" pitchFamily="2" charset="0"/>
            </a:endParaRPr>
          </a:p>
        </p:txBody>
      </p:sp>
      <p:cxnSp>
        <p:nvCxnSpPr>
          <p:cNvPr id="4" name="Прямая со стрелкой 3"/>
          <p:cNvCxnSpPr/>
          <p:nvPr/>
        </p:nvCxnSpPr>
        <p:spPr>
          <a:xfrm>
            <a:off x="707912" y="5881869"/>
            <a:ext cx="8104394" cy="0"/>
          </a:xfrm>
          <a:prstGeom prst="straightConnector1">
            <a:avLst/>
          </a:prstGeom>
          <a:ln w="38100">
            <a:solidFill>
              <a:srgbClr val="00B05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7" name="Прямая со стрелкой 26"/>
          <p:cNvCxnSpPr/>
          <p:nvPr/>
        </p:nvCxnSpPr>
        <p:spPr>
          <a:xfrm flipV="1">
            <a:off x="367253" y="1497106"/>
            <a:ext cx="0" cy="4141694"/>
          </a:xfrm>
          <a:prstGeom prst="straightConnector1">
            <a:avLst/>
          </a:prstGeom>
          <a:ln w="38100">
            <a:solidFill>
              <a:srgbClr val="00B05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8" name="Подзаголовок 2">
            <a:extLst>
              <a:ext uri="{FF2B5EF4-FFF2-40B4-BE49-F238E27FC236}">
                <a16:creationId xmlns:a16="http://schemas.microsoft.com/office/drawing/2014/main" id="{2D77887C-891E-699B-7D67-7D3F4C0EF1E0}"/>
              </a:ext>
            </a:extLst>
          </p:cNvPr>
          <p:cNvSpPr txBox="1">
            <a:spLocks/>
          </p:cNvSpPr>
          <p:nvPr/>
        </p:nvSpPr>
        <p:spPr>
          <a:xfrm>
            <a:off x="116027" y="1744691"/>
            <a:ext cx="3156091" cy="43855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ctr"/>
            <a:r>
              <a:rPr lang="en-US" cap="none" dirty="0" smtClean="0">
                <a:solidFill>
                  <a:srgbClr val="0055A0"/>
                </a:solidFill>
                <a:latin typeface="Roboto Slab" pitchFamily="2" charset="0"/>
                <a:ea typeface="Roboto Slab" pitchFamily="2" charset="0"/>
              </a:rPr>
              <a:t>Duration of a job</a:t>
            </a:r>
            <a:endParaRPr lang="ru-RU" cap="none" dirty="0">
              <a:solidFill>
                <a:srgbClr val="0055A0"/>
              </a:solidFill>
              <a:latin typeface="Roboto Slab" pitchFamily="2" charset="0"/>
              <a:ea typeface="Roboto Slab" pitchFamily="2" charset="0"/>
            </a:endParaRPr>
          </a:p>
        </p:txBody>
      </p:sp>
      <p:sp>
        <p:nvSpPr>
          <p:cNvPr id="29" name="Подзаголовок 2">
            <a:extLst>
              <a:ext uri="{FF2B5EF4-FFF2-40B4-BE49-F238E27FC236}">
                <a16:creationId xmlns:a16="http://schemas.microsoft.com/office/drawing/2014/main" id="{2D77887C-891E-699B-7D67-7D3F4C0EF1E0}"/>
              </a:ext>
            </a:extLst>
          </p:cNvPr>
          <p:cNvSpPr txBox="1">
            <a:spLocks/>
          </p:cNvSpPr>
          <p:nvPr/>
        </p:nvSpPr>
        <p:spPr>
          <a:xfrm>
            <a:off x="2563391" y="2519572"/>
            <a:ext cx="5782750" cy="632666"/>
          </a:xfrm>
          <a:prstGeom prst="rect">
            <a:avLst/>
          </a:prstGeom>
        </p:spPr>
        <p:txBody>
          <a:bodyPr vert="horz" lIns="91440" tIns="45720" rIns="91440" bIns="45720" rtlCol="0" anchor="t">
            <a:normAutofit fontScale="92500" lnSpcReduction="10000"/>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ctr"/>
            <a:r>
              <a:rPr lang="en-US" cap="none" dirty="0" smtClean="0">
                <a:solidFill>
                  <a:srgbClr val="0055A0"/>
                </a:solidFill>
                <a:latin typeface="Roboto Slab" pitchFamily="2" charset="0"/>
                <a:ea typeface="Roboto Slab" pitchFamily="2" charset="0"/>
              </a:rPr>
              <a:t>Each point is a job with particular duration on a core with particular perfomance the benchmark</a:t>
            </a:r>
            <a:endParaRPr lang="ru-RU" cap="none" dirty="0">
              <a:solidFill>
                <a:srgbClr val="0055A0"/>
              </a:solidFill>
              <a:latin typeface="Roboto Slab" pitchFamily="2" charset="0"/>
              <a:ea typeface="Roboto Slab" pitchFamily="2" charset="0"/>
            </a:endParaRPr>
          </a:p>
        </p:txBody>
      </p:sp>
      <p:sp>
        <p:nvSpPr>
          <p:cNvPr id="30" name="TextBox 29"/>
          <p:cNvSpPr txBox="1"/>
          <p:nvPr/>
        </p:nvSpPr>
        <p:spPr>
          <a:xfrm>
            <a:off x="1437639" y="910139"/>
            <a:ext cx="6266664" cy="473840"/>
          </a:xfrm>
          <a:prstGeom prst="rect">
            <a:avLst/>
          </a:prstGeom>
          <a:noFill/>
          <a:ln w="29160">
            <a:solidFill>
              <a:srgbClr val="FF0000"/>
            </a:solidFill>
            <a:prstDash val="solid"/>
          </a:ln>
        </p:spPr>
        <p:txBody>
          <a:bodyPr vert="horz" wrap="none" lIns="104400" tIns="59400" rIns="104400" bIns="59400" anchorCtr="0" compatLnSpc="0">
            <a:spAutoFit/>
          </a:bodyPr>
          <a:lstStyle/>
          <a:p>
            <a:pPr marL="0" marR="0" lvl="0" indent="0" algn="ctr" rtl="0" hangingPunct="0">
              <a:lnSpc>
                <a:spcPct val="100000"/>
              </a:lnSpc>
              <a:spcBef>
                <a:spcPts val="0"/>
              </a:spcBef>
              <a:spcAft>
                <a:spcPts val="0"/>
              </a:spcAft>
              <a:buNone/>
              <a:tabLst/>
              <a:defRPr>
                <a:solidFill>
                  <a:srgbClr val="000000"/>
                </a:solidFill>
              </a:defRPr>
            </a:pPr>
            <a:r>
              <a:rPr lang="en-US" sz="2400" b="0" i="0" u="none" strike="noStrike" kern="1200" cap="none" dirty="0" smtClean="0">
                <a:ln>
                  <a:noFill/>
                </a:ln>
                <a:solidFill>
                  <a:srgbClr val="000000"/>
                </a:solidFill>
                <a:latin typeface="Liberation Sans" pitchFamily="18"/>
                <a:ea typeface="DejaVu Sans" pitchFamily="2"/>
                <a:cs typeface="DejaVu Sans" pitchFamily="2"/>
              </a:rPr>
              <a:t>Total duration of Raw2Digi campaign – 35 hours</a:t>
            </a:r>
            <a:endParaRPr lang="ru-RU" sz="2400" b="0" i="0" u="none" strike="noStrike" kern="1200" cap="none" dirty="0">
              <a:ln>
                <a:noFill/>
              </a:ln>
              <a:solidFill>
                <a:srgbClr val="000000"/>
              </a:solidFill>
              <a:latin typeface="Liberation Sans" pitchFamily="18"/>
              <a:ea typeface="DejaVu Sans" pitchFamily="2"/>
              <a:cs typeface="DejaVu Sans" pitchFamily="2"/>
            </a:endParaRPr>
          </a:p>
        </p:txBody>
      </p:sp>
    </p:spTree>
    <p:extLst>
      <p:ext uri="{BB962C8B-B14F-4D97-AF65-F5344CB8AC3E}">
        <p14:creationId xmlns:p14="http://schemas.microsoft.com/office/powerpoint/2010/main" val="292684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1+#ppt_w/2"/>
                                          </p:val>
                                        </p:tav>
                                        <p:tav tm="100000">
                                          <p:val>
                                            <p:strVal val="#ppt_x"/>
                                          </p:val>
                                        </p:tav>
                                      </p:tavLst>
                                    </p:anim>
                                    <p:anim calcmode="lin" valueType="num">
                                      <p:cBhvr additive="base">
                                        <p:cTn id="22"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3"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1+#ppt_w/2"/>
                                          </p:val>
                                        </p:tav>
                                        <p:tav tm="100000">
                                          <p:val>
                                            <p:strVal val="#ppt_x"/>
                                          </p:val>
                                        </p:tav>
                                      </p:tavLst>
                                    </p:anim>
                                    <p:anim calcmode="lin" valueType="num">
                                      <p:cBhvr additive="base">
                                        <p:cTn id="28"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26"/>
                                        </p:tgtEl>
                                      </p:cBhvr>
                                    </p:animEffect>
                                    <p:set>
                                      <p:cBhvr>
                                        <p:cTn id="33" dur="1" fill="hold">
                                          <p:stCondLst>
                                            <p:cond delay="499"/>
                                          </p:stCondLst>
                                        </p:cTn>
                                        <p:tgtEl>
                                          <p:spTgt spid="26"/>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4"/>
                                        </p:tgtEl>
                                      </p:cBhvr>
                                    </p:animEffect>
                                    <p:set>
                                      <p:cBhvr>
                                        <p:cTn id="36" dur="1" fill="hold">
                                          <p:stCondLst>
                                            <p:cond delay="499"/>
                                          </p:stCondLst>
                                        </p:cTn>
                                        <p:tgtEl>
                                          <p:spTgt spid="4"/>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28"/>
                                        </p:tgtEl>
                                      </p:cBhvr>
                                    </p:animEffect>
                                    <p:set>
                                      <p:cBhvr>
                                        <p:cTn id="39" dur="1" fill="hold">
                                          <p:stCondLst>
                                            <p:cond delay="499"/>
                                          </p:stCondLst>
                                        </p:cTn>
                                        <p:tgtEl>
                                          <p:spTgt spid="28"/>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27"/>
                                        </p:tgtEl>
                                      </p:cBhvr>
                                    </p:animEffect>
                                    <p:set>
                                      <p:cBhvr>
                                        <p:cTn id="42" dur="1" fill="hold">
                                          <p:stCondLst>
                                            <p:cond delay="499"/>
                                          </p:stCondLst>
                                        </p:cTn>
                                        <p:tgtEl>
                                          <p:spTgt spid="27"/>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29"/>
                                        </p:tgtEl>
                                      </p:cBhvr>
                                    </p:animEffect>
                                    <p:set>
                                      <p:cBhvr>
                                        <p:cTn id="45" dur="1" fill="hold">
                                          <p:stCondLst>
                                            <p:cond delay="499"/>
                                          </p:stCondLst>
                                        </p:cTn>
                                        <p:tgtEl>
                                          <p:spTgt spid="29"/>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500" fill="hold"/>
                                        <p:tgtEl>
                                          <p:spTgt spid="25"/>
                                        </p:tgtEl>
                                        <p:attrNameLst>
                                          <p:attrName>ppt_x</p:attrName>
                                        </p:attrNameLst>
                                      </p:cBhvr>
                                      <p:tavLst>
                                        <p:tav tm="0">
                                          <p:val>
                                            <p:strVal val="1+#ppt_w/2"/>
                                          </p:val>
                                        </p:tav>
                                        <p:tav tm="100000">
                                          <p:val>
                                            <p:strVal val="#ppt_x"/>
                                          </p:val>
                                        </p:tav>
                                      </p:tavLst>
                                    </p:anim>
                                    <p:anim calcmode="lin" valueType="num">
                                      <p:cBhvr additive="base">
                                        <p:cTn id="51"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500" fill="hold"/>
                                        <p:tgtEl>
                                          <p:spTgt spid="24"/>
                                        </p:tgtEl>
                                        <p:attrNameLst>
                                          <p:attrName>ppt_x</p:attrName>
                                        </p:attrNameLst>
                                      </p:cBhvr>
                                      <p:tavLst>
                                        <p:tav tm="0">
                                          <p:val>
                                            <p:strVal val="#ppt_x"/>
                                          </p:val>
                                        </p:tav>
                                        <p:tav tm="100000">
                                          <p:val>
                                            <p:strVal val="#ppt_x"/>
                                          </p:val>
                                        </p:tav>
                                      </p:tavLst>
                                    </p:anim>
                                    <p:anim calcmode="lin" valueType="num">
                                      <p:cBhvr additive="base">
                                        <p:cTn id="5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additive="base">
                                        <p:cTn id="62" dur="500" fill="hold"/>
                                        <p:tgtEl>
                                          <p:spTgt spid="23"/>
                                        </p:tgtEl>
                                        <p:attrNameLst>
                                          <p:attrName>ppt_x</p:attrName>
                                        </p:attrNameLst>
                                      </p:cBhvr>
                                      <p:tavLst>
                                        <p:tav tm="0">
                                          <p:val>
                                            <p:strVal val="0-#ppt_w/2"/>
                                          </p:val>
                                        </p:tav>
                                        <p:tav tm="100000">
                                          <p:val>
                                            <p:strVal val="#ppt_x"/>
                                          </p:val>
                                        </p:tav>
                                      </p:tavLst>
                                    </p:anim>
                                    <p:anim calcmode="lin" valueType="num">
                                      <p:cBhvr additive="base">
                                        <p:cTn id="63"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p:bldP spid="26" grpId="1"/>
      <p:bldP spid="28" grpId="0"/>
      <p:bldP spid="28" grpId="1"/>
      <p:bldP spid="29" grpId="0"/>
      <p:bldP spid="29" grpId="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29C876-378A-47B1-8F97-84C5F2D8077B}"/>
              </a:ext>
            </a:extLst>
          </p:cNvPr>
          <p:cNvSpPr>
            <a:spLocks noGrp="1"/>
          </p:cNvSpPr>
          <p:nvPr>
            <p:ph type="sldNum" sz="quarter" idx="4"/>
          </p:nvPr>
        </p:nvSpPr>
        <p:spPr/>
        <p:txBody>
          <a:bodyPr/>
          <a:lstStyle/>
          <a:p>
            <a:fld id="{17918391-D411-FE40-AAD7-861AE5233E0E}" type="slidenum">
              <a:rPr lang="en-US" smtClean="0"/>
              <a:pPr/>
              <a:t>11</a:t>
            </a:fld>
            <a:endParaRPr lang="en-US" dirty="0"/>
          </a:p>
        </p:txBody>
      </p:sp>
      <p:sp>
        <p:nvSpPr>
          <p:cNvPr id="9" name="Скругленный прямоугольник 8"/>
          <p:cNvSpPr/>
          <p:nvPr/>
        </p:nvSpPr>
        <p:spPr>
          <a:xfrm>
            <a:off x="101356" y="83941"/>
            <a:ext cx="8972743" cy="838771"/>
          </a:xfrm>
          <a:prstGeom prst="roundRect">
            <a:avLst>
              <a:gd name="adj" fmla="val 8410"/>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4800" dirty="0" smtClean="0">
                <a:latin typeface="Segoe UI Light" panose="020B0502040204020203" pitchFamily="34" charset="0"/>
              </a:rPr>
              <a:t>Step 3: Network usage</a:t>
            </a:r>
          </a:p>
        </p:txBody>
      </p:sp>
      <p:pic>
        <p:nvPicPr>
          <p:cNvPr id="8" name="Рисунок 7">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206488" y="1037712"/>
            <a:ext cx="8754644" cy="4130776"/>
          </a:xfrm>
          <a:prstGeom prst="rect">
            <a:avLst/>
          </a:prstGeom>
          <a:noFill/>
          <a:ln>
            <a:noFill/>
          </a:ln>
        </p:spPr>
      </p:pic>
      <p:sp>
        <p:nvSpPr>
          <p:cNvPr id="13" name="TextBox 12"/>
          <p:cNvSpPr txBox="1"/>
          <p:nvPr/>
        </p:nvSpPr>
        <p:spPr>
          <a:xfrm>
            <a:off x="973766" y="5435878"/>
            <a:ext cx="1775370" cy="650875"/>
          </a:xfrm>
          <a:prstGeom prst="rect">
            <a:avLst/>
          </a:prstGeom>
          <a:noFill/>
          <a:ln w="19050">
            <a:solidFill>
              <a:srgbClr val="FF0000"/>
            </a:solidFill>
            <a:prstDash val="solid"/>
          </a:ln>
        </p:spPr>
        <p:txBody>
          <a:bodyPr vert="horz" wrap="none" lIns="104400" tIns="59400" rIns="104400" bIns="59400" anchorCtr="0" compatLnSpc="0">
            <a:spAutoFit/>
          </a:bodyPr>
          <a:lstStyle/>
          <a:p>
            <a:pPr marL="0" marR="0" lvl="0" indent="0" algn="ctr" rtl="0" hangingPunct="0">
              <a:lnSpc>
                <a:spcPct val="100000"/>
              </a:lnSpc>
              <a:spcBef>
                <a:spcPts val="0"/>
              </a:spcBef>
              <a:spcAft>
                <a:spcPts val="0"/>
              </a:spcAft>
              <a:buNone/>
              <a:tabLst/>
              <a:defRPr>
                <a:solidFill>
                  <a:srgbClr val="000000"/>
                </a:solidFill>
              </a:defRPr>
            </a:pPr>
            <a:r>
              <a:rPr lang="en-US" sz="1800" b="0" i="0" u="none" strike="noStrike" kern="1200" cap="none" dirty="0" smtClean="0">
                <a:ln>
                  <a:noFill/>
                </a:ln>
                <a:solidFill>
                  <a:srgbClr val="000000"/>
                </a:solidFill>
                <a:latin typeface="Liberation Sans" pitchFamily="18"/>
                <a:ea typeface="DejaVu Sans" pitchFamily="2"/>
                <a:cs typeface="DejaVu Sans" pitchFamily="2"/>
              </a:rPr>
              <a:t>300 </a:t>
            </a:r>
            <a:r>
              <a:rPr lang="en-US" dirty="0" smtClean="0">
                <a:solidFill>
                  <a:srgbClr val="000000"/>
                </a:solidFill>
                <a:latin typeface="Liberation Sans" pitchFamily="18"/>
                <a:ea typeface="DejaVu Sans" pitchFamily="2"/>
                <a:cs typeface="DejaVu Sans" pitchFamily="2"/>
              </a:rPr>
              <a:t>jobs running</a:t>
            </a:r>
          </a:p>
          <a:p>
            <a:pPr marL="0" marR="0" lvl="0" indent="0" algn="ctr" rtl="0" hangingPunct="0">
              <a:lnSpc>
                <a:spcPct val="100000"/>
              </a:lnSpc>
              <a:spcBef>
                <a:spcPts val="0"/>
              </a:spcBef>
              <a:spcAft>
                <a:spcPts val="0"/>
              </a:spcAft>
              <a:buNone/>
              <a:tabLst/>
              <a:defRPr>
                <a:solidFill>
                  <a:srgbClr val="000000"/>
                </a:solidFill>
              </a:defRPr>
            </a:pPr>
            <a:r>
              <a:rPr lang="en-US" sz="1800" b="0" i="0" u="none" strike="noStrike" kern="1200" cap="none" dirty="0" smtClean="0">
                <a:ln>
                  <a:noFill/>
                </a:ln>
                <a:solidFill>
                  <a:srgbClr val="000000"/>
                </a:solidFill>
                <a:latin typeface="Liberation Sans" pitchFamily="18"/>
                <a:ea typeface="DejaVu Sans" pitchFamily="2"/>
                <a:cs typeface="DejaVu Sans" pitchFamily="2"/>
              </a:rPr>
              <a:t>4 MB/s per job</a:t>
            </a:r>
            <a:endParaRPr lang="ru-RU" sz="1800" b="0" i="0" u="none" strike="noStrike" kern="1200" cap="none" dirty="0">
              <a:ln>
                <a:noFill/>
              </a:ln>
              <a:solidFill>
                <a:srgbClr val="000000"/>
              </a:solidFill>
              <a:latin typeface="Liberation Sans" pitchFamily="18"/>
              <a:ea typeface="DejaVu Sans" pitchFamily="2"/>
              <a:cs typeface="DejaVu Sans" pitchFamily="2"/>
            </a:endParaRPr>
          </a:p>
        </p:txBody>
      </p:sp>
      <p:sp>
        <p:nvSpPr>
          <p:cNvPr id="14" name="Прямая соединительная линия 13"/>
          <p:cNvSpPr/>
          <p:nvPr/>
        </p:nvSpPr>
        <p:spPr>
          <a:xfrm flipH="1" flipV="1">
            <a:off x="2509459" y="4333875"/>
            <a:ext cx="1" cy="1102004"/>
          </a:xfrm>
          <a:prstGeom prst="line">
            <a:avLst/>
          </a:prstGeom>
          <a:noFill/>
          <a:ln w="19050">
            <a:solidFill>
              <a:srgbClr val="FF0000"/>
            </a:solidFill>
            <a:prstDash val="solid"/>
            <a:tailEnd type="arrow"/>
          </a:ln>
        </p:spPr>
        <p:txBody>
          <a:bodyPr vert="horz" wrap="none" lIns="104400" tIns="59400" rIns="104400" bIns="59400" anchor="ctr" anchorCtr="0" compatLnSpc="0"/>
          <a:lstStyle/>
          <a:p>
            <a:pPr marL="0" marR="0" lvl="0" indent="0" rtl="0" hangingPunct="0">
              <a:lnSpc>
                <a:spcPct val="100000"/>
              </a:lnSpc>
              <a:spcBef>
                <a:spcPts val="0"/>
              </a:spcBef>
              <a:spcAft>
                <a:spcPts val="0"/>
              </a:spcAft>
              <a:buNone/>
              <a:tabLst/>
            </a:pPr>
            <a:endParaRPr lang="ru-RU" sz="1800" b="0" i="0" u="none" strike="noStrike" kern="1200" cap="none">
              <a:ln>
                <a:noFill/>
              </a:ln>
              <a:latin typeface="Liberation Sans" pitchFamily="18"/>
              <a:ea typeface="DejaVu Sans" pitchFamily="2"/>
              <a:cs typeface="DejaVu Sans" pitchFamily="2"/>
            </a:endParaRPr>
          </a:p>
        </p:txBody>
      </p:sp>
      <p:cxnSp>
        <p:nvCxnSpPr>
          <p:cNvPr id="6" name="Прямая соединительная линия 5"/>
          <p:cNvCxnSpPr/>
          <p:nvPr/>
        </p:nvCxnSpPr>
        <p:spPr>
          <a:xfrm>
            <a:off x="1025638" y="4333875"/>
            <a:ext cx="3267075"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956577" y="5435880"/>
            <a:ext cx="1890787" cy="650875"/>
          </a:xfrm>
          <a:prstGeom prst="rect">
            <a:avLst/>
          </a:prstGeom>
          <a:noFill/>
          <a:ln w="19050">
            <a:solidFill>
              <a:srgbClr val="FF0000"/>
            </a:solidFill>
            <a:prstDash val="solid"/>
          </a:ln>
        </p:spPr>
        <p:txBody>
          <a:bodyPr vert="horz" wrap="square" lIns="104400" tIns="59400" rIns="104400" bIns="59400" anchorCtr="0" compatLnSpc="0">
            <a:spAutoFit/>
          </a:bodyPr>
          <a:lstStyle/>
          <a:p>
            <a:pPr marL="0" marR="0" lvl="0" indent="0" algn="ctr" rtl="0" hangingPunct="0">
              <a:lnSpc>
                <a:spcPct val="100000"/>
              </a:lnSpc>
              <a:spcBef>
                <a:spcPts val="0"/>
              </a:spcBef>
              <a:spcAft>
                <a:spcPts val="0"/>
              </a:spcAft>
              <a:buNone/>
              <a:tabLst/>
              <a:defRPr>
                <a:solidFill>
                  <a:srgbClr val="000000"/>
                </a:solidFill>
              </a:defRPr>
            </a:pPr>
            <a:r>
              <a:rPr lang="en-US" sz="1800" b="0" i="0" u="none" strike="noStrike" kern="1200" cap="none" dirty="0" smtClean="0">
                <a:ln>
                  <a:noFill/>
                </a:ln>
                <a:solidFill>
                  <a:srgbClr val="000000"/>
                </a:solidFill>
                <a:latin typeface="Liberation Sans" pitchFamily="18"/>
                <a:ea typeface="DejaVu Sans" pitchFamily="2"/>
                <a:cs typeface="DejaVu Sans" pitchFamily="2"/>
              </a:rPr>
              <a:t>1580 </a:t>
            </a:r>
            <a:r>
              <a:rPr lang="en-US" dirty="0" smtClean="0">
                <a:solidFill>
                  <a:srgbClr val="000000"/>
                </a:solidFill>
                <a:latin typeface="Liberation Sans" pitchFamily="18"/>
                <a:ea typeface="DejaVu Sans" pitchFamily="2"/>
                <a:cs typeface="DejaVu Sans" pitchFamily="2"/>
              </a:rPr>
              <a:t>jobs running</a:t>
            </a:r>
          </a:p>
          <a:p>
            <a:pPr marL="0" marR="0" lvl="0" indent="0" algn="ctr" rtl="0" hangingPunct="0">
              <a:lnSpc>
                <a:spcPct val="100000"/>
              </a:lnSpc>
              <a:spcBef>
                <a:spcPts val="0"/>
              </a:spcBef>
              <a:spcAft>
                <a:spcPts val="0"/>
              </a:spcAft>
              <a:buNone/>
              <a:tabLst/>
              <a:defRPr>
                <a:solidFill>
                  <a:srgbClr val="000000"/>
                </a:solidFill>
              </a:defRPr>
            </a:pPr>
            <a:r>
              <a:rPr lang="en-US" sz="1800" b="0" i="0" u="none" strike="noStrike" kern="1200" cap="none" dirty="0" smtClean="0">
                <a:ln>
                  <a:noFill/>
                </a:ln>
                <a:solidFill>
                  <a:srgbClr val="000000"/>
                </a:solidFill>
                <a:latin typeface="Liberation Sans" pitchFamily="18"/>
                <a:ea typeface="DejaVu Sans" pitchFamily="2"/>
                <a:cs typeface="DejaVu Sans" pitchFamily="2"/>
              </a:rPr>
              <a:t>4.1 MB/s per job</a:t>
            </a:r>
            <a:endParaRPr lang="ru-RU" sz="1800" b="0" i="0" u="none" strike="noStrike" kern="1200" cap="none" dirty="0">
              <a:ln>
                <a:noFill/>
              </a:ln>
              <a:solidFill>
                <a:srgbClr val="000000"/>
              </a:solidFill>
              <a:latin typeface="Liberation Sans" pitchFamily="18"/>
              <a:ea typeface="DejaVu Sans" pitchFamily="2"/>
              <a:cs typeface="DejaVu Sans" pitchFamily="2"/>
            </a:endParaRPr>
          </a:p>
        </p:txBody>
      </p:sp>
      <p:sp>
        <p:nvSpPr>
          <p:cNvPr id="16" name="Прямая соединительная линия 15"/>
          <p:cNvSpPr/>
          <p:nvPr/>
        </p:nvSpPr>
        <p:spPr>
          <a:xfrm flipH="1" flipV="1">
            <a:off x="7243692" y="2124076"/>
            <a:ext cx="0" cy="3311804"/>
          </a:xfrm>
          <a:prstGeom prst="line">
            <a:avLst/>
          </a:prstGeom>
          <a:noFill/>
          <a:ln w="19050">
            <a:solidFill>
              <a:srgbClr val="FF0000"/>
            </a:solidFill>
            <a:prstDash val="solid"/>
            <a:tailEnd type="arrow"/>
          </a:ln>
        </p:spPr>
        <p:txBody>
          <a:bodyPr vert="horz" wrap="none" lIns="104400" tIns="59400" rIns="104400" bIns="59400" anchor="ctr" anchorCtr="0" compatLnSpc="0"/>
          <a:lstStyle/>
          <a:p>
            <a:pPr marL="0" marR="0" lvl="0" indent="0" rtl="0" hangingPunct="0">
              <a:lnSpc>
                <a:spcPct val="100000"/>
              </a:lnSpc>
              <a:spcBef>
                <a:spcPts val="0"/>
              </a:spcBef>
              <a:spcAft>
                <a:spcPts val="0"/>
              </a:spcAft>
              <a:buNone/>
              <a:tabLst/>
            </a:pPr>
            <a:endParaRPr lang="ru-RU" sz="1800" b="0" i="0" u="none" strike="noStrike" kern="1200" cap="none">
              <a:ln>
                <a:noFill/>
              </a:ln>
              <a:latin typeface="Liberation Sans" pitchFamily="18"/>
              <a:ea typeface="DejaVu Sans" pitchFamily="2"/>
              <a:cs typeface="DejaVu Sans" pitchFamily="2"/>
            </a:endParaRPr>
          </a:p>
        </p:txBody>
      </p:sp>
      <p:cxnSp>
        <p:nvCxnSpPr>
          <p:cNvPr id="17" name="Прямая соединительная линия 16"/>
          <p:cNvCxnSpPr/>
          <p:nvPr/>
        </p:nvCxnSpPr>
        <p:spPr>
          <a:xfrm>
            <a:off x="5901903" y="2124076"/>
            <a:ext cx="2498026"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360401" y="5435880"/>
            <a:ext cx="1486829" cy="385417"/>
          </a:xfrm>
          <a:prstGeom prst="rect">
            <a:avLst/>
          </a:prstGeom>
          <a:noFill/>
          <a:ln w="19050">
            <a:solidFill>
              <a:srgbClr val="FFC000"/>
            </a:solidFill>
            <a:prstDash val="solid"/>
          </a:ln>
        </p:spPr>
        <p:txBody>
          <a:bodyPr vert="horz" wrap="none" lIns="104400" tIns="59400" rIns="104400" bIns="59400" anchorCtr="0" compatLnSpc="0">
            <a:spAutoFit/>
          </a:bodyPr>
          <a:lstStyle/>
          <a:p>
            <a:pPr marL="0" marR="0" lvl="0" indent="0" algn="ctr" rtl="0" hangingPunct="0">
              <a:lnSpc>
                <a:spcPct val="100000"/>
              </a:lnSpc>
              <a:spcBef>
                <a:spcPts val="0"/>
              </a:spcBef>
              <a:spcAft>
                <a:spcPts val="0"/>
              </a:spcAft>
              <a:buNone/>
              <a:tabLst/>
              <a:defRPr>
                <a:solidFill>
                  <a:srgbClr val="000000"/>
                </a:solidFill>
              </a:defRPr>
            </a:pPr>
            <a:r>
              <a:rPr lang="en-US" sz="1800" b="0" i="0" u="none" strike="noStrike" kern="1200" cap="none" dirty="0" smtClean="0">
                <a:ln>
                  <a:noFill/>
                </a:ln>
                <a:solidFill>
                  <a:srgbClr val="000000"/>
                </a:solidFill>
                <a:latin typeface="Liberation Sans" pitchFamily="18"/>
                <a:ea typeface="DejaVu Sans" pitchFamily="2"/>
                <a:cs typeface="DejaVu Sans" pitchFamily="2"/>
              </a:rPr>
              <a:t>NICA Cluster</a:t>
            </a:r>
            <a:endParaRPr lang="ru-RU" sz="1800" b="0" i="0" u="none" strike="noStrike" kern="1200" cap="none" dirty="0">
              <a:ln>
                <a:noFill/>
              </a:ln>
              <a:solidFill>
                <a:srgbClr val="000000"/>
              </a:solidFill>
              <a:latin typeface="Liberation Sans" pitchFamily="18"/>
              <a:ea typeface="DejaVu Sans" pitchFamily="2"/>
              <a:cs typeface="DejaVu Sans" pitchFamily="2"/>
            </a:endParaRPr>
          </a:p>
        </p:txBody>
      </p:sp>
      <p:sp>
        <p:nvSpPr>
          <p:cNvPr id="19" name="Прямая соединительная линия 18"/>
          <p:cNvSpPr/>
          <p:nvPr/>
        </p:nvSpPr>
        <p:spPr>
          <a:xfrm flipH="1" flipV="1">
            <a:off x="4181381" y="4778843"/>
            <a:ext cx="0" cy="657035"/>
          </a:xfrm>
          <a:prstGeom prst="line">
            <a:avLst/>
          </a:prstGeom>
          <a:noFill/>
          <a:ln w="19050">
            <a:solidFill>
              <a:srgbClr val="FFC000"/>
            </a:solidFill>
            <a:prstDash val="solid"/>
            <a:tailEnd type="arrow"/>
          </a:ln>
        </p:spPr>
        <p:txBody>
          <a:bodyPr vert="horz" wrap="none" lIns="104400" tIns="59400" rIns="104400" bIns="59400" anchor="ctr" anchorCtr="0" compatLnSpc="0"/>
          <a:lstStyle/>
          <a:p>
            <a:pPr marL="0" marR="0" lvl="0" indent="0" rtl="0" hangingPunct="0">
              <a:lnSpc>
                <a:spcPct val="100000"/>
              </a:lnSpc>
              <a:spcBef>
                <a:spcPts val="0"/>
              </a:spcBef>
              <a:spcAft>
                <a:spcPts val="0"/>
              </a:spcAft>
              <a:buNone/>
              <a:tabLst/>
            </a:pPr>
            <a:endParaRPr lang="ru-RU" sz="1800" b="0" i="0" u="none" strike="noStrike" kern="1200" cap="none">
              <a:ln>
                <a:noFill/>
              </a:ln>
              <a:latin typeface="Liberation Sans" pitchFamily="18"/>
              <a:ea typeface="DejaVu Sans" pitchFamily="2"/>
              <a:cs typeface="DejaVu Sans" pitchFamily="2"/>
            </a:endParaRPr>
          </a:p>
        </p:txBody>
      </p:sp>
      <p:sp>
        <p:nvSpPr>
          <p:cNvPr id="20" name="TextBox 19"/>
          <p:cNvSpPr txBox="1"/>
          <p:nvPr/>
        </p:nvSpPr>
        <p:spPr>
          <a:xfrm>
            <a:off x="5576899" y="5435880"/>
            <a:ext cx="702576" cy="385417"/>
          </a:xfrm>
          <a:prstGeom prst="rect">
            <a:avLst/>
          </a:prstGeom>
          <a:noFill/>
          <a:ln w="19050">
            <a:solidFill>
              <a:schemeClr val="tx1">
                <a:lumMod val="40000"/>
                <a:lumOff val="60000"/>
              </a:schemeClr>
            </a:solidFill>
            <a:prstDash val="solid"/>
          </a:ln>
        </p:spPr>
        <p:txBody>
          <a:bodyPr vert="horz" wrap="square" lIns="104400" tIns="59400" rIns="104400" bIns="59400" anchorCtr="0" compatLnSpc="0">
            <a:spAutoFit/>
          </a:bodyPr>
          <a:lstStyle/>
          <a:p>
            <a:pPr marL="0" marR="0" lvl="0" indent="0" algn="ctr" rtl="0" hangingPunct="0">
              <a:lnSpc>
                <a:spcPct val="100000"/>
              </a:lnSpc>
              <a:spcBef>
                <a:spcPts val="0"/>
              </a:spcBef>
              <a:spcAft>
                <a:spcPts val="0"/>
              </a:spcAft>
              <a:buNone/>
              <a:tabLst/>
              <a:defRPr>
                <a:solidFill>
                  <a:srgbClr val="000000"/>
                </a:solidFill>
              </a:defRPr>
            </a:pPr>
            <a:r>
              <a:rPr lang="en-US" sz="1800" b="0" i="0" u="none" strike="noStrike" kern="1200" cap="none" dirty="0" smtClean="0">
                <a:ln>
                  <a:noFill/>
                </a:ln>
                <a:solidFill>
                  <a:srgbClr val="000000"/>
                </a:solidFill>
                <a:latin typeface="Liberation Sans" pitchFamily="18"/>
                <a:ea typeface="DejaVu Sans" pitchFamily="2"/>
                <a:cs typeface="DejaVu Sans" pitchFamily="2"/>
              </a:rPr>
              <a:t>Tier1</a:t>
            </a:r>
          </a:p>
        </p:txBody>
      </p:sp>
      <p:sp>
        <p:nvSpPr>
          <p:cNvPr id="21" name="Прямая соединительная линия 20"/>
          <p:cNvSpPr/>
          <p:nvPr/>
        </p:nvSpPr>
        <p:spPr>
          <a:xfrm flipH="1" flipV="1">
            <a:off x="5901903" y="3814354"/>
            <a:ext cx="0" cy="1621524"/>
          </a:xfrm>
          <a:prstGeom prst="line">
            <a:avLst/>
          </a:prstGeom>
          <a:noFill/>
          <a:ln w="19050">
            <a:solidFill>
              <a:schemeClr val="tx1">
                <a:lumMod val="40000"/>
                <a:lumOff val="60000"/>
              </a:schemeClr>
            </a:solidFill>
            <a:prstDash val="solid"/>
            <a:tailEnd type="arrow"/>
          </a:ln>
        </p:spPr>
        <p:txBody>
          <a:bodyPr vert="horz" wrap="none" lIns="104400" tIns="59400" rIns="104400" bIns="59400" anchor="ctr" anchorCtr="0" compatLnSpc="0"/>
          <a:lstStyle/>
          <a:p>
            <a:pPr marL="0" marR="0" lvl="0" indent="0" rtl="0" hangingPunct="0">
              <a:lnSpc>
                <a:spcPct val="100000"/>
              </a:lnSpc>
              <a:spcBef>
                <a:spcPts val="0"/>
              </a:spcBef>
              <a:spcAft>
                <a:spcPts val="0"/>
              </a:spcAft>
              <a:buNone/>
              <a:tabLst/>
            </a:pPr>
            <a:endParaRPr lang="ru-RU" sz="1800" b="0" i="0" u="none" strike="noStrike" kern="1200" cap="none">
              <a:ln>
                <a:noFill/>
              </a:ln>
              <a:latin typeface="Liberation Sans" pitchFamily="18"/>
              <a:ea typeface="DejaVu Sans" pitchFamily="2"/>
              <a:cs typeface="DejaVu Sans" pitchFamily="2"/>
            </a:endParaRPr>
          </a:p>
        </p:txBody>
      </p:sp>
      <p:sp>
        <p:nvSpPr>
          <p:cNvPr id="22" name="TextBox 21"/>
          <p:cNvSpPr txBox="1"/>
          <p:nvPr/>
        </p:nvSpPr>
        <p:spPr>
          <a:xfrm>
            <a:off x="1197571" y="6254852"/>
            <a:ext cx="7299318" cy="414849"/>
          </a:xfrm>
          <a:prstGeom prst="rect">
            <a:avLst/>
          </a:prstGeom>
          <a:noFill/>
          <a:ln w="29160">
            <a:solidFill>
              <a:srgbClr val="FF0000"/>
            </a:solidFill>
            <a:prstDash val="solid"/>
          </a:ln>
        </p:spPr>
        <p:txBody>
          <a:bodyPr vert="horz" wrap="none" lIns="104400" tIns="59400" rIns="104400" bIns="59400" anchorCtr="0" compatLnSpc="0">
            <a:spAutoFit/>
          </a:bodyPr>
          <a:lstStyle/>
          <a:p>
            <a:pPr marL="0" marR="0" lvl="0" indent="0" algn="ctr" rtl="0" hangingPunct="0">
              <a:lnSpc>
                <a:spcPct val="100000"/>
              </a:lnSpc>
              <a:spcBef>
                <a:spcPts val="0"/>
              </a:spcBef>
              <a:spcAft>
                <a:spcPts val="0"/>
              </a:spcAft>
              <a:buNone/>
              <a:tabLst/>
              <a:defRPr>
                <a:solidFill>
                  <a:srgbClr val="000000"/>
                </a:solidFill>
              </a:defRPr>
            </a:pPr>
            <a:r>
              <a:rPr lang="en-US" sz="2000" b="0" i="0" u="none" strike="noStrike" kern="1200" cap="none" dirty="0" smtClean="0">
                <a:ln>
                  <a:noFill/>
                </a:ln>
                <a:solidFill>
                  <a:srgbClr val="000000"/>
                </a:solidFill>
                <a:latin typeface="Liberation Sans" pitchFamily="18"/>
                <a:ea typeface="DejaVu Sans" pitchFamily="2"/>
                <a:cs typeface="DejaVu Sans" pitchFamily="2"/>
              </a:rPr>
              <a:t>Maximal transfer speed (Read+Write) with EOS in MLIT – 7.5 GB/s</a:t>
            </a:r>
            <a:endParaRPr lang="ru-RU" sz="2000" b="0" i="0" u="none" strike="noStrike" kern="1200" cap="none" dirty="0">
              <a:ln>
                <a:noFill/>
              </a:ln>
              <a:solidFill>
                <a:srgbClr val="000000"/>
              </a:solidFill>
              <a:latin typeface="Liberation Sans" pitchFamily="18"/>
              <a:ea typeface="DejaVu Sans" pitchFamily="2"/>
              <a:cs typeface="DejaVu Sans" pitchFamily="2"/>
            </a:endParaRPr>
          </a:p>
        </p:txBody>
      </p:sp>
    </p:spTree>
    <p:extLst>
      <p:ext uri="{BB962C8B-B14F-4D97-AF65-F5344CB8AC3E}">
        <p14:creationId xmlns:p14="http://schemas.microsoft.com/office/powerpoint/2010/main" val="224164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8" grpId="0" animBg="1"/>
      <p:bldP spid="19" grpId="0" animBg="1"/>
      <p:bldP spid="20" grpId="0" animBg="1"/>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29C876-378A-47B1-8F97-84C5F2D8077B}"/>
              </a:ext>
            </a:extLst>
          </p:cNvPr>
          <p:cNvSpPr>
            <a:spLocks noGrp="1"/>
          </p:cNvSpPr>
          <p:nvPr>
            <p:ph type="sldNum" sz="quarter" idx="4"/>
          </p:nvPr>
        </p:nvSpPr>
        <p:spPr/>
        <p:txBody>
          <a:bodyPr/>
          <a:lstStyle/>
          <a:p>
            <a:fld id="{17918391-D411-FE40-AAD7-861AE5233E0E}" type="slidenum">
              <a:rPr lang="en-US" smtClean="0"/>
              <a:pPr/>
              <a:t>12</a:t>
            </a:fld>
            <a:endParaRPr lang="en-US" dirty="0"/>
          </a:p>
        </p:txBody>
      </p:sp>
      <p:sp>
        <p:nvSpPr>
          <p:cNvPr id="9" name="Скругленный прямоугольник 8"/>
          <p:cNvSpPr/>
          <p:nvPr/>
        </p:nvSpPr>
        <p:spPr>
          <a:xfrm>
            <a:off x="101356" y="83941"/>
            <a:ext cx="8972743" cy="838771"/>
          </a:xfrm>
          <a:prstGeom prst="roundRect">
            <a:avLst>
              <a:gd name="adj" fmla="val 8410"/>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4800" dirty="0" smtClean="0">
                <a:latin typeface="Segoe UI Light" panose="020B0502040204020203" pitchFamily="34" charset="0"/>
              </a:rPr>
              <a:t>Step 4: Digi2Dst profiling</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188" y="922712"/>
            <a:ext cx="6947647" cy="2745441"/>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188" y="3714909"/>
            <a:ext cx="6947647" cy="2752959"/>
          </a:xfrm>
          <a:prstGeom prst="rect">
            <a:avLst/>
          </a:prstGeom>
        </p:spPr>
      </p:pic>
      <p:sp>
        <p:nvSpPr>
          <p:cNvPr id="23" name="TextBox 22"/>
          <p:cNvSpPr txBox="1"/>
          <p:nvPr/>
        </p:nvSpPr>
        <p:spPr>
          <a:xfrm>
            <a:off x="4577805" y="2710628"/>
            <a:ext cx="1473233" cy="650875"/>
          </a:xfrm>
          <a:prstGeom prst="rect">
            <a:avLst/>
          </a:prstGeom>
          <a:solidFill>
            <a:schemeClr val="accent5">
              <a:lumMod val="50000"/>
            </a:schemeClr>
          </a:solidFill>
          <a:ln w="29160">
            <a:solidFill>
              <a:srgbClr val="FF0000"/>
            </a:solidFill>
            <a:prstDash val="solid"/>
          </a:ln>
        </p:spPr>
        <p:txBody>
          <a:bodyPr vert="horz" wrap="square" lIns="104400" tIns="59400" rIns="104400" bIns="59400" anchor="ctr" anchorCtr="0" compatLnSpc="0">
            <a:spAutoFit/>
          </a:bodyPr>
          <a:lstStyle/>
          <a:p>
            <a:pPr marL="0" marR="0" lvl="0" indent="0" algn="ctr" rtl="0" hangingPunct="0">
              <a:lnSpc>
                <a:spcPct val="100000"/>
              </a:lnSpc>
              <a:spcBef>
                <a:spcPts val="0"/>
              </a:spcBef>
              <a:spcAft>
                <a:spcPts val="0"/>
              </a:spcAft>
              <a:buNone/>
              <a:tabLst/>
              <a:defRPr sz="1800">
                <a:solidFill>
                  <a:srgbClr val="000000"/>
                </a:solidFill>
              </a:defRPr>
            </a:pPr>
            <a:r>
              <a:rPr lang="en-US" dirty="0" smtClean="0">
                <a:solidFill>
                  <a:schemeClr val="bg1">
                    <a:lumMod val="95000"/>
                  </a:schemeClr>
                </a:solidFill>
                <a:latin typeface="Liberation Sans" pitchFamily="18"/>
                <a:ea typeface="DejaVu Sans" pitchFamily="2"/>
                <a:cs typeface="DejaVu Sans" pitchFamily="2"/>
              </a:rPr>
              <a:t>Bites read from disk</a:t>
            </a:r>
            <a:endParaRPr lang="ru-RU" sz="1800" b="1" i="0" u="none" strike="noStrike" kern="1200" cap="none" dirty="0">
              <a:ln>
                <a:noFill/>
              </a:ln>
              <a:solidFill>
                <a:schemeClr val="bg1">
                  <a:lumMod val="95000"/>
                </a:schemeClr>
              </a:solidFill>
              <a:latin typeface="Liberation Sans" pitchFamily="18"/>
              <a:ea typeface="DejaVu Sans" pitchFamily="2"/>
              <a:cs typeface="DejaVu Sans" pitchFamily="2"/>
            </a:endParaRPr>
          </a:p>
        </p:txBody>
      </p:sp>
      <p:cxnSp>
        <p:nvCxnSpPr>
          <p:cNvPr id="24" name="Прямая со стрелкой 23"/>
          <p:cNvCxnSpPr>
            <a:stCxn id="23" idx="1"/>
          </p:cNvCxnSpPr>
          <p:nvPr/>
        </p:nvCxnSpPr>
        <p:spPr>
          <a:xfrm flipH="1" flipV="1">
            <a:off x="4267200" y="2474259"/>
            <a:ext cx="310605" cy="561807"/>
          </a:xfrm>
          <a:prstGeom prst="straightConnector1">
            <a:avLst/>
          </a:prstGeom>
          <a:ln w="952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4587727" y="1236463"/>
            <a:ext cx="1473233" cy="650875"/>
          </a:xfrm>
          <a:prstGeom prst="rect">
            <a:avLst/>
          </a:prstGeom>
          <a:solidFill>
            <a:schemeClr val="accent5">
              <a:lumMod val="50000"/>
            </a:schemeClr>
          </a:solidFill>
          <a:ln w="29160">
            <a:solidFill>
              <a:srgbClr val="FF0000"/>
            </a:solidFill>
            <a:prstDash val="solid"/>
          </a:ln>
        </p:spPr>
        <p:txBody>
          <a:bodyPr vert="horz" wrap="square" lIns="104400" tIns="59400" rIns="104400" bIns="59400" anchor="ctr" anchorCtr="0" compatLnSpc="0">
            <a:spAutoFit/>
          </a:bodyPr>
          <a:lstStyle/>
          <a:p>
            <a:pPr marL="0" marR="0" lvl="0" indent="0" algn="ctr" rtl="0" hangingPunct="0">
              <a:lnSpc>
                <a:spcPct val="100000"/>
              </a:lnSpc>
              <a:spcBef>
                <a:spcPts val="0"/>
              </a:spcBef>
              <a:spcAft>
                <a:spcPts val="0"/>
              </a:spcAft>
              <a:buNone/>
              <a:tabLst/>
              <a:defRPr sz="1800">
                <a:solidFill>
                  <a:srgbClr val="000000"/>
                </a:solidFill>
              </a:defRPr>
            </a:pPr>
            <a:r>
              <a:rPr lang="en-US" dirty="0" smtClean="0">
                <a:solidFill>
                  <a:schemeClr val="bg1">
                    <a:lumMod val="95000"/>
                  </a:schemeClr>
                </a:solidFill>
                <a:latin typeface="Liberation Sans" pitchFamily="18"/>
                <a:ea typeface="DejaVu Sans" pitchFamily="2"/>
                <a:cs typeface="DejaVu Sans" pitchFamily="2"/>
              </a:rPr>
              <a:t>Bites written to disk</a:t>
            </a:r>
            <a:endParaRPr lang="ru-RU" sz="1800" b="1" i="0" u="none" strike="noStrike" kern="1200" cap="none" dirty="0">
              <a:ln>
                <a:noFill/>
              </a:ln>
              <a:solidFill>
                <a:schemeClr val="bg1">
                  <a:lumMod val="95000"/>
                </a:schemeClr>
              </a:solidFill>
              <a:latin typeface="Liberation Sans" pitchFamily="18"/>
              <a:ea typeface="DejaVu Sans" pitchFamily="2"/>
              <a:cs typeface="DejaVu Sans" pitchFamily="2"/>
            </a:endParaRPr>
          </a:p>
        </p:txBody>
      </p:sp>
      <p:cxnSp>
        <p:nvCxnSpPr>
          <p:cNvPr id="26" name="Прямая со стрелкой 25"/>
          <p:cNvCxnSpPr>
            <a:stCxn id="25" idx="1"/>
          </p:cNvCxnSpPr>
          <p:nvPr/>
        </p:nvCxnSpPr>
        <p:spPr>
          <a:xfrm flipH="1" flipV="1">
            <a:off x="4267200" y="1236463"/>
            <a:ext cx="320527" cy="325438"/>
          </a:xfrm>
          <a:prstGeom prst="straightConnector1">
            <a:avLst/>
          </a:prstGeom>
          <a:ln w="952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4577804" y="2082942"/>
            <a:ext cx="1473233" cy="385417"/>
          </a:xfrm>
          <a:prstGeom prst="rect">
            <a:avLst/>
          </a:prstGeom>
          <a:solidFill>
            <a:schemeClr val="accent5">
              <a:lumMod val="50000"/>
            </a:schemeClr>
          </a:solidFill>
          <a:ln w="29160">
            <a:solidFill>
              <a:srgbClr val="FF0000"/>
            </a:solidFill>
            <a:prstDash val="solid"/>
          </a:ln>
        </p:spPr>
        <p:txBody>
          <a:bodyPr vert="horz" wrap="square" lIns="104400" tIns="59400" rIns="104400" bIns="59400" anchor="ctr" anchorCtr="0" compatLnSpc="0">
            <a:spAutoFit/>
          </a:bodyPr>
          <a:lstStyle/>
          <a:p>
            <a:pPr marL="0" marR="0" lvl="0" indent="0" algn="ctr" rtl="0" hangingPunct="0">
              <a:lnSpc>
                <a:spcPct val="100000"/>
              </a:lnSpc>
              <a:spcBef>
                <a:spcPts val="0"/>
              </a:spcBef>
              <a:spcAft>
                <a:spcPts val="0"/>
              </a:spcAft>
              <a:buNone/>
              <a:tabLst/>
              <a:defRPr sz="1800">
                <a:solidFill>
                  <a:srgbClr val="000000"/>
                </a:solidFill>
              </a:defRPr>
            </a:pPr>
            <a:r>
              <a:rPr lang="en-US" dirty="0" smtClean="0">
                <a:solidFill>
                  <a:schemeClr val="bg1">
                    <a:lumMod val="95000"/>
                  </a:schemeClr>
                </a:solidFill>
                <a:latin typeface="Liberation Sans" pitchFamily="18"/>
                <a:ea typeface="DejaVu Sans" pitchFamily="2"/>
                <a:cs typeface="DejaVu Sans" pitchFamily="2"/>
              </a:rPr>
              <a:t>RAM usage</a:t>
            </a:r>
            <a:endParaRPr lang="ru-RU" sz="1800" b="1" i="0" u="none" strike="noStrike" kern="1200" cap="none" dirty="0">
              <a:ln>
                <a:noFill/>
              </a:ln>
              <a:solidFill>
                <a:schemeClr val="bg1">
                  <a:lumMod val="95000"/>
                </a:schemeClr>
              </a:solidFill>
              <a:latin typeface="Liberation Sans" pitchFamily="18"/>
              <a:ea typeface="DejaVu Sans" pitchFamily="2"/>
              <a:cs typeface="DejaVu Sans" pitchFamily="2"/>
            </a:endParaRPr>
          </a:p>
        </p:txBody>
      </p:sp>
      <p:cxnSp>
        <p:nvCxnSpPr>
          <p:cNvPr id="28" name="Прямая со стрелкой 27"/>
          <p:cNvCxnSpPr>
            <a:stCxn id="27" idx="1"/>
          </p:cNvCxnSpPr>
          <p:nvPr/>
        </p:nvCxnSpPr>
        <p:spPr>
          <a:xfrm flipH="1" flipV="1">
            <a:off x="4329953" y="1746002"/>
            <a:ext cx="247851" cy="529649"/>
          </a:xfrm>
          <a:prstGeom prst="straightConnector1">
            <a:avLst/>
          </a:prstGeom>
          <a:ln w="952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4955280" y="5552440"/>
            <a:ext cx="1473233" cy="650875"/>
          </a:xfrm>
          <a:prstGeom prst="rect">
            <a:avLst/>
          </a:prstGeom>
          <a:solidFill>
            <a:schemeClr val="accent5">
              <a:lumMod val="50000"/>
            </a:schemeClr>
          </a:solidFill>
          <a:ln w="29160">
            <a:solidFill>
              <a:srgbClr val="FF0000"/>
            </a:solidFill>
            <a:prstDash val="solid"/>
          </a:ln>
        </p:spPr>
        <p:txBody>
          <a:bodyPr vert="horz" wrap="square" lIns="104400" tIns="59400" rIns="104400" bIns="59400" anchor="ctr" anchorCtr="0" compatLnSpc="0">
            <a:spAutoFit/>
          </a:bodyPr>
          <a:lstStyle/>
          <a:p>
            <a:pPr marL="0" marR="0" lvl="0" indent="0" algn="ctr" rtl="0" hangingPunct="0">
              <a:lnSpc>
                <a:spcPct val="100000"/>
              </a:lnSpc>
              <a:spcBef>
                <a:spcPts val="0"/>
              </a:spcBef>
              <a:spcAft>
                <a:spcPts val="0"/>
              </a:spcAft>
              <a:buNone/>
              <a:tabLst/>
              <a:defRPr sz="1800">
                <a:solidFill>
                  <a:srgbClr val="000000"/>
                </a:solidFill>
              </a:defRPr>
            </a:pPr>
            <a:r>
              <a:rPr lang="en-US" dirty="0" smtClean="0">
                <a:solidFill>
                  <a:schemeClr val="bg1">
                    <a:lumMod val="95000"/>
                  </a:schemeClr>
                </a:solidFill>
                <a:latin typeface="Liberation Sans" pitchFamily="18"/>
                <a:ea typeface="DejaVu Sans" pitchFamily="2"/>
                <a:cs typeface="DejaVu Sans" pitchFamily="2"/>
              </a:rPr>
              <a:t>Bites read from disk</a:t>
            </a:r>
            <a:endParaRPr lang="ru-RU" sz="1800" b="1" i="0" u="none" strike="noStrike" kern="1200" cap="none" dirty="0">
              <a:ln>
                <a:noFill/>
              </a:ln>
              <a:solidFill>
                <a:schemeClr val="bg1">
                  <a:lumMod val="95000"/>
                </a:schemeClr>
              </a:solidFill>
              <a:latin typeface="Liberation Sans" pitchFamily="18"/>
              <a:ea typeface="DejaVu Sans" pitchFamily="2"/>
              <a:cs typeface="DejaVu Sans" pitchFamily="2"/>
            </a:endParaRPr>
          </a:p>
        </p:txBody>
      </p:sp>
      <p:sp>
        <p:nvSpPr>
          <p:cNvPr id="38" name="TextBox 37"/>
          <p:cNvSpPr txBox="1"/>
          <p:nvPr/>
        </p:nvSpPr>
        <p:spPr>
          <a:xfrm>
            <a:off x="4965202" y="4078275"/>
            <a:ext cx="1473233" cy="650875"/>
          </a:xfrm>
          <a:prstGeom prst="rect">
            <a:avLst/>
          </a:prstGeom>
          <a:solidFill>
            <a:schemeClr val="accent5">
              <a:lumMod val="50000"/>
            </a:schemeClr>
          </a:solidFill>
          <a:ln w="29160">
            <a:solidFill>
              <a:srgbClr val="FF0000"/>
            </a:solidFill>
            <a:prstDash val="solid"/>
          </a:ln>
        </p:spPr>
        <p:txBody>
          <a:bodyPr vert="horz" wrap="square" lIns="104400" tIns="59400" rIns="104400" bIns="59400" anchor="ctr" anchorCtr="0" compatLnSpc="0">
            <a:spAutoFit/>
          </a:bodyPr>
          <a:lstStyle/>
          <a:p>
            <a:pPr marL="0" marR="0" lvl="0" indent="0" algn="ctr" rtl="0" hangingPunct="0">
              <a:lnSpc>
                <a:spcPct val="100000"/>
              </a:lnSpc>
              <a:spcBef>
                <a:spcPts val="0"/>
              </a:spcBef>
              <a:spcAft>
                <a:spcPts val="0"/>
              </a:spcAft>
              <a:buNone/>
              <a:tabLst/>
              <a:defRPr sz="1800">
                <a:solidFill>
                  <a:srgbClr val="000000"/>
                </a:solidFill>
              </a:defRPr>
            </a:pPr>
            <a:r>
              <a:rPr lang="en-US" dirty="0" smtClean="0">
                <a:solidFill>
                  <a:schemeClr val="bg1">
                    <a:lumMod val="95000"/>
                  </a:schemeClr>
                </a:solidFill>
                <a:latin typeface="Liberation Sans" pitchFamily="18"/>
                <a:ea typeface="DejaVu Sans" pitchFamily="2"/>
                <a:cs typeface="DejaVu Sans" pitchFamily="2"/>
              </a:rPr>
              <a:t>Bites written to disk</a:t>
            </a:r>
            <a:endParaRPr lang="ru-RU" sz="1800" b="1" i="0" u="none" strike="noStrike" kern="1200" cap="none" dirty="0">
              <a:ln>
                <a:noFill/>
              </a:ln>
              <a:solidFill>
                <a:schemeClr val="bg1">
                  <a:lumMod val="95000"/>
                </a:schemeClr>
              </a:solidFill>
              <a:latin typeface="Liberation Sans" pitchFamily="18"/>
              <a:ea typeface="DejaVu Sans" pitchFamily="2"/>
              <a:cs typeface="DejaVu Sans" pitchFamily="2"/>
            </a:endParaRPr>
          </a:p>
        </p:txBody>
      </p:sp>
      <p:sp>
        <p:nvSpPr>
          <p:cNvPr id="39" name="TextBox 38"/>
          <p:cNvSpPr txBox="1"/>
          <p:nvPr/>
        </p:nvSpPr>
        <p:spPr>
          <a:xfrm>
            <a:off x="4955279" y="4924754"/>
            <a:ext cx="1473233" cy="385417"/>
          </a:xfrm>
          <a:prstGeom prst="rect">
            <a:avLst/>
          </a:prstGeom>
          <a:solidFill>
            <a:schemeClr val="accent5">
              <a:lumMod val="50000"/>
            </a:schemeClr>
          </a:solidFill>
          <a:ln w="29160">
            <a:solidFill>
              <a:srgbClr val="FF0000"/>
            </a:solidFill>
            <a:prstDash val="solid"/>
          </a:ln>
        </p:spPr>
        <p:txBody>
          <a:bodyPr vert="horz" wrap="square" lIns="104400" tIns="59400" rIns="104400" bIns="59400" anchor="ctr" anchorCtr="0" compatLnSpc="0">
            <a:spAutoFit/>
          </a:bodyPr>
          <a:lstStyle/>
          <a:p>
            <a:pPr marL="0" marR="0" lvl="0" indent="0" algn="ctr" rtl="0" hangingPunct="0">
              <a:lnSpc>
                <a:spcPct val="100000"/>
              </a:lnSpc>
              <a:spcBef>
                <a:spcPts val="0"/>
              </a:spcBef>
              <a:spcAft>
                <a:spcPts val="0"/>
              </a:spcAft>
              <a:buNone/>
              <a:tabLst/>
              <a:defRPr sz="1800">
                <a:solidFill>
                  <a:srgbClr val="000000"/>
                </a:solidFill>
              </a:defRPr>
            </a:pPr>
            <a:r>
              <a:rPr lang="en-US" dirty="0" smtClean="0">
                <a:solidFill>
                  <a:schemeClr val="bg1">
                    <a:lumMod val="95000"/>
                  </a:schemeClr>
                </a:solidFill>
                <a:latin typeface="Liberation Sans" pitchFamily="18"/>
                <a:ea typeface="DejaVu Sans" pitchFamily="2"/>
                <a:cs typeface="DejaVu Sans" pitchFamily="2"/>
              </a:rPr>
              <a:t>RAM usage</a:t>
            </a:r>
            <a:endParaRPr lang="ru-RU" sz="1800" b="1" i="0" u="none" strike="noStrike" kern="1200" cap="none" dirty="0">
              <a:ln>
                <a:noFill/>
              </a:ln>
              <a:solidFill>
                <a:schemeClr val="bg1">
                  <a:lumMod val="95000"/>
                </a:schemeClr>
              </a:solidFill>
              <a:latin typeface="Liberation Sans" pitchFamily="18"/>
              <a:ea typeface="DejaVu Sans" pitchFamily="2"/>
              <a:cs typeface="DejaVu Sans" pitchFamily="2"/>
            </a:endParaRPr>
          </a:p>
        </p:txBody>
      </p:sp>
      <p:cxnSp>
        <p:nvCxnSpPr>
          <p:cNvPr id="41" name="Прямая со стрелкой 40"/>
          <p:cNvCxnSpPr>
            <a:stCxn id="38" idx="1"/>
          </p:cNvCxnSpPr>
          <p:nvPr/>
        </p:nvCxnSpPr>
        <p:spPr>
          <a:xfrm flipH="1">
            <a:off x="4329953" y="4403713"/>
            <a:ext cx="635249" cy="1324734"/>
          </a:xfrm>
          <a:prstGeom prst="straightConnector1">
            <a:avLst/>
          </a:prstGeom>
          <a:ln w="952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4" name="Прямая со стрелкой 43"/>
          <p:cNvCxnSpPr>
            <a:stCxn id="39" idx="1"/>
          </p:cNvCxnSpPr>
          <p:nvPr/>
        </p:nvCxnSpPr>
        <p:spPr>
          <a:xfrm flipH="1" flipV="1">
            <a:off x="4329953" y="4273908"/>
            <a:ext cx="625326" cy="843555"/>
          </a:xfrm>
          <a:prstGeom prst="straightConnector1">
            <a:avLst/>
          </a:prstGeom>
          <a:ln w="952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7" name="Прямая со стрелкой 46"/>
          <p:cNvCxnSpPr>
            <a:stCxn id="37" idx="1"/>
          </p:cNvCxnSpPr>
          <p:nvPr/>
        </p:nvCxnSpPr>
        <p:spPr>
          <a:xfrm flipH="1" flipV="1">
            <a:off x="4314927" y="5477435"/>
            <a:ext cx="640353" cy="400443"/>
          </a:xfrm>
          <a:prstGeom prst="straightConnector1">
            <a:avLst/>
          </a:prstGeom>
          <a:ln w="952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841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par>
                                <p:cTn id="34" presetID="10" presetClass="entr" presetSubtype="0"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500"/>
                                        <p:tgtEl>
                                          <p:spTgt spid="41"/>
                                        </p:tgtEl>
                                      </p:cBhvr>
                                    </p:animEffect>
                                  </p:childTnLst>
                                </p:cTn>
                              </p:par>
                              <p:par>
                                <p:cTn id="37" presetID="10" presetClass="entr" presetSubtype="0"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par>
                                <p:cTn id="40" presetID="10" presetClass="entr" presetSubtype="0" fill="hold"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7" grpId="0" animBg="1"/>
      <p:bldP spid="37" grpId="0" animBg="1"/>
      <p:bldP spid="38" grpId="0" animBg="1"/>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29C876-378A-47B1-8F97-84C5F2D8077B}"/>
              </a:ext>
            </a:extLst>
          </p:cNvPr>
          <p:cNvSpPr>
            <a:spLocks noGrp="1"/>
          </p:cNvSpPr>
          <p:nvPr>
            <p:ph type="sldNum" sz="quarter" idx="4"/>
          </p:nvPr>
        </p:nvSpPr>
        <p:spPr/>
        <p:txBody>
          <a:bodyPr/>
          <a:lstStyle/>
          <a:p>
            <a:fld id="{17918391-D411-FE40-AAD7-861AE5233E0E}" type="slidenum">
              <a:rPr lang="en-US" smtClean="0"/>
              <a:pPr/>
              <a:t>13</a:t>
            </a:fld>
            <a:endParaRPr lang="en-US" dirty="0"/>
          </a:p>
        </p:txBody>
      </p:sp>
      <p:sp>
        <p:nvSpPr>
          <p:cNvPr id="9" name="Скругленный прямоугольник 8"/>
          <p:cNvSpPr/>
          <p:nvPr/>
        </p:nvSpPr>
        <p:spPr>
          <a:xfrm>
            <a:off x="101356" y="83941"/>
            <a:ext cx="8972743" cy="838771"/>
          </a:xfrm>
          <a:prstGeom prst="roundRect">
            <a:avLst>
              <a:gd name="adj" fmla="val 8410"/>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latin typeface="Segoe UI Light" panose="020B0502040204020203" pitchFamily="34" charset="0"/>
              </a:rPr>
              <a:t>Step 5: </a:t>
            </a:r>
            <a:r>
              <a:rPr lang="en-US" sz="4400" dirty="0">
                <a:latin typeface="Segoe UI Light" panose="020B0502040204020203" pitchFamily="34" charset="0"/>
                <a:cs typeface="Segoe UI Light" panose="020B0502040204020203" pitchFamily="34" charset="0"/>
              </a:rPr>
              <a:t>Massive production </a:t>
            </a:r>
            <a:r>
              <a:rPr lang="en-US" sz="4400" dirty="0" smtClean="0">
                <a:latin typeface="Segoe UI Light" panose="020B0502040204020203" pitchFamily="34" charset="0"/>
                <a:cs typeface="Segoe UI Light" panose="020B0502040204020203" pitchFamily="34" charset="0"/>
              </a:rPr>
              <a:t>Digi2Dst</a:t>
            </a:r>
            <a:endParaRPr lang="en-US" sz="4400" dirty="0" smtClean="0">
              <a:latin typeface="Segoe UI Light" panose="020B0502040204020203" pitchFamily="34"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562" y="879594"/>
            <a:ext cx="8552329" cy="5419995"/>
          </a:xfrm>
          <a:prstGeom prst="rect">
            <a:avLst/>
          </a:prstGeom>
        </p:spPr>
      </p:pic>
      <p:sp>
        <p:nvSpPr>
          <p:cNvPr id="19" name="TextBox 18"/>
          <p:cNvSpPr txBox="1"/>
          <p:nvPr/>
        </p:nvSpPr>
        <p:spPr>
          <a:xfrm>
            <a:off x="858774" y="3371684"/>
            <a:ext cx="1174366" cy="650875"/>
          </a:xfrm>
          <a:prstGeom prst="rect">
            <a:avLst/>
          </a:prstGeom>
          <a:noFill/>
          <a:ln w="29160">
            <a:solidFill>
              <a:srgbClr val="9933FF"/>
            </a:solidFill>
            <a:prstDash val="solid"/>
          </a:ln>
        </p:spPr>
        <p:txBody>
          <a:bodyPr vert="horz" wrap="square" lIns="104400" tIns="59400" rIns="104400" bIns="59400" anchorCtr="0" compatLnSpc="0">
            <a:spAutoFit/>
          </a:bodyPr>
          <a:lstStyle/>
          <a:p>
            <a:pPr marL="0" marR="0" lvl="0" indent="0" algn="ctr" rtl="0" hangingPunct="0">
              <a:lnSpc>
                <a:spcPct val="100000"/>
              </a:lnSpc>
              <a:spcBef>
                <a:spcPts val="0"/>
              </a:spcBef>
              <a:spcAft>
                <a:spcPts val="0"/>
              </a:spcAft>
              <a:buNone/>
              <a:tabLst/>
              <a:defRPr>
                <a:solidFill>
                  <a:srgbClr val="000000"/>
                </a:solidFill>
              </a:defRPr>
            </a:pPr>
            <a:r>
              <a:rPr lang="ru-RU" sz="1800" b="0" i="0" u="none" strike="noStrike" kern="1200" cap="none" dirty="0" smtClean="0">
                <a:ln>
                  <a:noFill/>
                </a:ln>
                <a:solidFill>
                  <a:srgbClr val="000000"/>
                </a:solidFill>
                <a:latin typeface="Liberation Sans" pitchFamily="18"/>
                <a:ea typeface="DejaVu Sans" pitchFamily="2"/>
                <a:cs typeface="DejaVu Sans" pitchFamily="2"/>
              </a:rPr>
              <a:t>Tier1 old</a:t>
            </a:r>
            <a:r>
              <a:rPr lang="en-US" sz="1800" b="0" i="0" u="none" strike="noStrike" kern="1200" cap="none" dirty="0" smtClean="0">
                <a:ln>
                  <a:noFill/>
                </a:ln>
                <a:solidFill>
                  <a:srgbClr val="000000"/>
                </a:solidFill>
                <a:latin typeface="Liberation Sans" pitchFamily="18"/>
                <a:ea typeface="DejaVu Sans" pitchFamily="2"/>
                <a:cs typeface="DejaVu Sans" pitchFamily="2"/>
              </a:rPr>
              <a:t> cores</a:t>
            </a:r>
            <a:endParaRPr lang="ru-RU" sz="1800" b="0" i="0" u="none" strike="noStrike" kern="1200" cap="none" dirty="0">
              <a:ln>
                <a:noFill/>
              </a:ln>
              <a:solidFill>
                <a:srgbClr val="000000"/>
              </a:solidFill>
              <a:latin typeface="Liberation Sans" pitchFamily="18"/>
              <a:ea typeface="DejaVu Sans" pitchFamily="2"/>
              <a:cs typeface="DejaVu Sans" pitchFamily="2"/>
            </a:endParaRPr>
          </a:p>
        </p:txBody>
      </p:sp>
      <p:sp>
        <p:nvSpPr>
          <p:cNvPr id="20" name="TextBox 19"/>
          <p:cNvSpPr txBox="1"/>
          <p:nvPr/>
        </p:nvSpPr>
        <p:spPr>
          <a:xfrm>
            <a:off x="4166749" y="3829850"/>
            <a:ext cx="4179392" cy="385417"/>
          </a:xfrm>
          <a:prstGeom prst="rect">
            <a:avLst/>
          </a:prstGeom>
          <a:noFill/>
          <a:ln w="29160">
            <a:solidFill>
              <a:srgbClr val="FF00FF"/>
            </a:solidFill>
            <a:prstDash val="solid"/>
          </a:ln>
        </p:spPr>
        <p:txBody>
          <a:bodyPr vert="horz" wrap="square" lIns="104400" tIns="59400" rIns="104400" bIns="59400" anchorCtr="0" compatLnSpc="0">
            <a:spAutoFit/>
          </a:bodyPr>
          <a:lstStyle/>
          <a:p>
            <a:pPr marL="0" marR="0" lvl="0" indent="0" algn="ctr" rtl="0" hangingPunct="0">
              <a:lnSpc>
                <a:spcPct val="100000"/>
              </a:lnSpc>
              <a:spcBef>
                <a:spcPts val="0"/>
              </a:spcBef>
              <a:spcAft>
                <a:spcPts val="0"/>
              </a:spcAft>
              <a:buNone/>
              <a:tabLst/>
              <a:defRPr>
                <a:solidFill>
                  <a:srgbClr val="000000"/>
                </a:solidFill>
              </a:defRPr>
            </a:pPr>
            <a:r>
              <a:rPr lang="en-US" sz="1800" b="0" i="0" u="none" strike="noStrike" kern="1200" cap="none" dirty="0" smtClean="0">
                <a:ln>
                  <a:noFill/>
                </a:ln>
                <a:solidFill>
                  <a:srgbClr val="000000"/>
                </a:solidFill>
                <a:latin typeface="Liberation Sans" pitchFamily="18"/>
                <a:ea typeface="DejaVu Sans" pitchFamily="2"/>
                <a:cs typeface="DejaVu Sans" pitchFamily="2"/>
              </a:rPr>
              <a:t>NICA Cluster</a:t>
            </a:r>
            <a:endParaRPr lang="ru-RU" sz="1800" b="0" i="0" u="none" strike="noStrike" kern="1200" cap="none" dirty="0">
              <a:ln>
                <a:noFill/>
              </a:ln>
              <a:solidFill>
                <a:srgbClr val="000000"/>
              </a:solidFill>
              <a:latin typeface="Liberation Sans" pitchFamily="18"/>
              <a:ea typeface="DejaVu Sans" pitchFamily="2"/>
              <a:cs typeface="DejaVu Sans" pitchFamily="2"/>
            </a:endParaRPr>
          </a:p>
        </p:txBody>
      </p:sp>
      <p:sp>
        <p:nvSpPr>
          <p:cNvPr id="21" name="TextBox 20"/>
          <p:cNvSpPr txBox="1"/>
          <p:nvPr/>
        </p:nvSpPr>
        <p:spPr>
          <a:xfrm>
            <a:off x="858774" y="2910067"/>
            <a:ext cx="3728952" cy="385417"/>
          </a:xfrm>
          <a:prstGeom prst="rect">
            <a:avLst/>
          </a:prstGeom>
          <a:noFill/>
          <a:ln w="29160">
            <a:solidFill>
              <a:srgbClr val="00FF99"/>
            </a:solidFill>
            <a:prstDash val="solid"/>
          </a:ln>
        </p:spPr>
        <p:txBody>
          <a:bodyPr vert="horz" wrap="square" lIns="104400" tIns="59400" rIns="104400" bIns="59400" anchorCtr="0" compatLnSpc="0">
            <a:spAutoFit/>
          </a:bodyPr>
          <a:lstStyle/>
          <a:p>
            <a:pPr marL="0" marR="0" lvl="0" indent="0" algn="ctr" rtl="0" hangingPunct="0">
              <a:lnSpc>
                <a:spcPct val="100000"/>
              </a:lnSpc>
              <a:spcBef>
                <a:spcPts val="0"/>
              </a:spcBef>
              <a:spcAft>
                <a:spcPts val="0"/>
              </a:spcAft>
              <a:buNone/>
              <a:tabLst/>
              <a:defRPr>
                <a:solidFill>
                  <a:srgbClr val="000000"/>
                </a:solidFill>
              </a:defRPr>
            </a:pPr>
            <a:r>
              <a:rPr lang="en-US" sz="1800" b="0" i="0" u="none" strike="noStrike" kern="1200" cap="none" dirty="0" smtClean="0">
                <a:ln>
                  <a:noFill/>
                </a:ln>
                <a:solidFill>
                  <a:srgbClr val="000000"/>
                </a:solidFill>
                <a:latin typeface="Liberation Sans" pitchFamily="18"/>
                <a:ea typeface="DejaVu Sans" pitchFamily="2"/>
                <a:cs typeface="DejaVu Sans" pitchFamily="2"/>
              </a:rPr>
              <a:t>Tier2</a:t>
            </a:r>
            <a:endParaRPr lang="ru-RU" sz="1800" b="0" i="0" u="none" strike="noStrike" kern="1200" cap="none" dirty="0">
              <a:ln>
                <a:noFill/>
              </a:ln>
              <a:solidFill>
                <a:srgbClr val="000000"/>
              </a:solidFill>
              <a:latin typeface="Liberation Sans" pitchFamily="18"/>
              <a:ea typeface="DejaVu Sans" pitchFamily="2"/>
              <a:cs typeface="DejaVu Sans" pitchFamily="2"/>
            </a:endParaRPr>
          </a:p>
        </p:txBody>
      </p:sp>
      <p:sp>
        <p:nvSpPr>
          <p:cNvPr id="22" name="TextBox 21"/>
          <p:cNvSpPr txBox="1"/>
          <p:nvPr/>
        </p:nvSpPr>
        <p:spPr>
          <a:xfrm>
            <a:off x="4166749" y="3371684"/>
            <a:ext cx="3238097" cy="385417"/>
          </a:xfrm>
          <a:prstGeom prst="rect">
            <a:avLst/>
          </a:prstGeom>
          <a:noFill/>
          <a:ln w="29160">
            <a:solidFill>
              <a:srgbClr val="9933FF"/>
            </a:solidFill>
            <a:prstDash val="solid"/>
          </a:ln>
        </p:spPr>
        <p:txBody>
          <a:bodyPr vert="horz" wrap="square" lIns="104400" tIns="59400" rIns="104400" bIns="59400" anchorCtr="0" compatLnSpc="0">
            <a:spAutoFit/>
          </a:bodyPr>
          <a:lstStyle/>
          <a:p>
            <a:pPr marL="0" marR="0" lvl="0" indent="0" algn="ctr" rtl="0" hangingPunct="0">
              <a:lnSpc>
                <a:spcPct val="100000"/>
              </a:lnSpc>
              <a:spcBef>
                <a:spcPts val="0"/>
              </a:spcBef>
              <a:spcAft>
                <a:spcPts val="0"/>
              </a:spcAft>
              <a:buNone/>
              <a:tabLst/>
              <a:defRPr>
                <a:solidFill>
                  <a:srgbClr val="000000"/>
                </a:solidFill>
              </a:defRPr>
            </a:pPr>
            <a:r>
              <a:rPr lang="ru-RU" sz="1800" b="0" i="0" u="none" strike="noStrike" kern="1200" cap="none" dirty="0" smtClean="0">
                <a:ln>
                  <a:noFill/>
                </a:ln>
                <a:solidFill>
                  <a:srgbClr val="000000"/>
                </a:solidFill>
                <a:latin typeface="Liberation Sans" pitchFamily="18"/>
                <a:ea typeface="DejaVu Sans" pitchFamily="2"/>
                <a:cs typeface="DejaVu Sans" pitchFamily="2"/>
              </a:rPr>
              <a:t>Tier1 </a:t>
            </a:r>
            <a:r>
              <a:rPr lang="en-US" sz="1800" b="0" i="0" u="none" strike="noStrike" kern="1200" cap="none" dirty="0" smtClean="0">
                <a:ln>
                  <a:noFill/>
                </a:ln>
                <a:solidFill>
                  <a:srgbClr val="000000"/>
                </a:solidFill>
                <a:latin typeface="Liberation Sans" pitchFamily="18"/>
                <a:ea typeface="DejaVu Sans" pitchFamily="2"/>
                <a:cs typeface="DejaVu Sans" pitchFamily="2"/>
              </a:rPr>
              <a:t>new cores</a:t>
            </a:r>
            <a:endParaRPr lang="ru-RU" sz="1800" b="0" i="0" u="none" strike="noStrike" kern="1200" cap="none" dirty="0">
              <a:ln>
                <a:noFill/>
              </a:ln>
              <a:solidFill>
                <a:srgbClr val="000000"/>
              </a:solidFill>
              <a:latin typeface="Liberation Sans" pitchFamily="18"/>
              <a:ea typeface="DejaVu Sans" pitchFamily="2"/>
              <a:cs typeface="DejaVu Sans" pitchFamily="2"/>
            </a:endParaRPr>
          </a:p>
        </p:txBody>
      </p:sp>
      <p:sp>
        <p:nvSpPr>
          <p:cNvPr id="29" name="TextBox 28"/>
          <p:cNvSpPr txBox="1"/>
          <p:nvPr/>
        </p:nvSpPr>
        <p:spPr>
          <a:xfrm>
            <a:off x="7010399" y="2910067"/>
            <a:ext cx="1901877" cy="385417"/>
          </a:xfrm>
          <a:prstGeom prst="rect">
            <a:avLst/>
          </a:prstGeom>
          <a:noFill/>
          <a:ln w="29160">
            <a:solidFill>
              <a:srgbClr val="0070C0"/>
            </a:solidFill>
            <a:prstDash val="solid"/>
          </a:ln>
        </p:spPr>
        <p:txBody>
          <a:bodyPr vert="horz" wrap="square" lIns="104400" tIns="59400" rIns="104400" bIns="59400" anchorCtr="0" compatLnSpc="0">
            <a:spAutoFit/>
          </a:bodyPr>
          <a:lstStyle/>
          <a:p>
            <a:pPr marL="0" marR="0" lvl="0" indent="0" algn="ctr" rtl="0" hangingPunct="0">
              <a:lnSpc>
                <a:spcPct val="100000"/>
              </a:lnSpc>
              <a:spcBef>
                <a:spcPts val="0"/>
              </a:spcBef>
              <a:spcAft>
                <a:spcPts val="0"/>
              </a:spcAft>
              <a:buNone/>
              <a:tabLst/>
              <a:defRPr>
                <a:solidFill>
                  <a:srgbClr val="000000"/>
                </a:solidFill>
              </a:defRPr>
            </a:pPr>
            <a:r>
              <a:rPr lang="en-US" sz="1800" b="0" i="0" u="none" strike="noStrike" kern="1200" cap="none" dirty="0" smtClean="0">
                <a:ln>
                  <a:noFill/>
                </a:ln>
                <a:solidFill>
                  <a:srgbClr val="000000"/>
                </a:solidFill>
                <a:latin typeface="Liberation Sans" pitchFamily="18"/>
                <a:ea typeface="DejaVu Sans" pitchFamily="2"/>
                <a:cs typeface="DejaVu Sans" pitchFamily="2"/>
              </a:rPr>
              <a:t>Govorun</a:t>
            </a:r>
            <a:endParaRPr lang="ru-RU" sz="1800" b="0" i="0" u="none" strike="noStrike" kern="1200" cap="none" dirty="0">
              <a:ln>
                <a:noFill/>
              </a:ln>
              <a:solidFill>
                <a:srgbClr val="000000"/>
              </a:solidFill>
              <a:latin typeface="Liberation Sans" pitchFamily="18"/>
              <a:ea typeface="DejaVu Sans" pitchFamily="2"/>
              <a:cs typeface="DejaVu Sans" pitchFamily="2"/>
            </a:endParaRPr>
          </a:p>
        </p:txBody>
      </p:sp>
      <p:sp>
        <p:nvSpPr>
          <p:cNvPr id="30" name="TextBox 29"/>
          <p:cNvSpPr txBox="1"/>
          <p:nvPr/>
        </p:nvSpPr>
        <p:spPr>
          <a:xfrm>
            <a:off x="3537672" y="6124094"/>
            <a:ext cx="1775370" cy="650875"/>
          </a:xfrm>
          <a:prstGeom prst="rect">
            <a:avLst/>
          </a:prstGeom>
          <a:solidFill>
            <a:schemeClr val="bg1"/>
          </a:solidFill>
          <a:ln w="19050">
            <a:solidFill>
              <a:srgbClr val="FF0000"/>
            </a:solidFill>
            <a:prstDash val="solid"/>
          </a:ln>
        </p:spPr>
        <p:txBody>
          <a:bodyPr vert="horz" wrap="square" lIns="104400" tIns="59400" rIns="104400" bIns="59400" anchorCtr="0" compatLnSpc="0">
            <a:spAutoFit/>
          </a:bodyPr>
          <a:lstStyle/>
          <a:p>
            <a:pPr marL="0" marR="0" lvl="0" indent="0" algn="ctr" rtl="0" hangingPunct="0">
              <a:lnSpc>
                <a:spcPct val="100000"/>
              </a:lnSpc>
              <a:spcBef>
                <a:spcPts val="0"/>
              </a:spcBef>
              <a:spcAft>
                <a:spcPts val="0"/>
              </a:spcAft>
              <a:buNone/>
              <a:tabLst/>
              <a:defRPr>
                <a:solidFill>
                  <a:srgbClr val="000000"/>
                </a:solidFill>
              </a:defRPr>
            </a:pPr>
            <a:r>
              <a:rPr lang="en-US" sz="1800" b="0" i="0" u="none" strike="noStrike" kern="1200" cap="none" dirty="0" smtClean="0">
                <a:ln>
                  <a:noFill/>
                </a:ln>
                <a:solidFill>
                  <a:srgbClr val="000000"/>
                </a:solidFill>
                <a:latin typeface="Liberation Sans" pitchFamily="18"/>
                <a:ea typeface="DejaVu Sans" pitchFamily="2"/>
                <a:cs typeface="DejaVu Sans" pitchFamily="2"/>
              </a:rPr>
              <a:t>~3100 Running jobs</a:t>
            </a:r>
            <a:endParaRPr lang="ru-RU" sz="1800" b="0" i="0" u="none" strike="noStrike" kern="1200" cap="none" dirty="0">
              <a:ln>
                <a:noFill/>
              </a:ln>
              <a:solidFill>
                <a:srgbClr val="000000"/>
              </a:solidFill>
              <a:latin typeface="Liberation Sans" pitchFamily="18"/>
              <a:ea typeface="DejaVu Sans" pitchFamily="2"/>
              <a:cs typeface="DejaVu Sans" pitchFamily="2"/>
            </a:endParaRPr>
          </a:p>
        </p:txBody>
      </p:sp>
      <p:sp>
        <p:nvSpPr>
          <p:cNvPr id="31" name="Прямая соединительная линия 30"/>
          <p:cNvSpPr/>
          <p:nvPr/>
        </p:nvSpPr>
        <p:spPr>
          <a:xfrm flipH="1" flipV="1">
            <a:off x="5073362" y="5570794"/>
            <a:ext cx="1" cy="553301"/>
          </a:xfrm>
          <a:prstGeom prst="line">
            <a:avLst/>
          </a:prstGeom>
          <a:noFill/>
          <a:ln w="19050">
            <a:solidFill>
              <a:srgbClr val="FF0000"/>
            </a:solidFill>
            <a:prstDash val="solid"/>
            <a:tailEnd type="arrow"/>
          </a:ln>
        </p:spPr>
        <p:txBody>
          <a:bodyPr vert="horz" wrap="none" lIns="104400" tIns="59400" rIns="104400" bIns="59400" anchor="ctr" anchorCtr="0" compatLnSpc="0"/>
          <a:lstStyle/>
          <a:p>
            <a:pPr marL="0" marR="0" lvl="0" indent="0" rtl="0" hangingPunct="0">
              <a:lnSpc>
                <a:spcPct val="100000"/>
              </a:lnSpc>
              <a:spcBef>
                <a:spcPts val="0"/>
              </a:spcBef>
              <a:spcAft>
                <a:spcPts val="0"/>
              </a:spcAft>
              <a:buNone/>
              <a:tabLst/>
            </a:pPr>
            <a:endParaRPr lang="ru-RU" sz="1800" b="0" i="0" u="none" strike="noStrike" kern="1200" cap="none">
              <a:ln>
                <a:noFill/>
              </a:ln>
              <a:latin typeface="Liberation Sans" pitchFamily="18"/>
              <a:ea typeface="DejaVu Sans" pitchFamily="2"/>
              <a:cs typeface="DejaVu Sans" pitchFamily="2"/>
            </a:endParaRPr>
          </a:p>
        </p:txBody>
      </p:sp>
      <p:cxnSp>
        <p:nvCxnSpPr>
          <p:cNvPr id="32" name="Прямая соединительная линия 31"/>
          <p:cNvCxnSpPr/>
          <p:nvPr/>
        </p:nvCxnSpPr>
        <p:spPr>
          <a:xfrm>
            <a:off x="3329568" y="5570794"/>
            <a:ext cx="3267075"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670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0-#ppt_w/2"/>
                                          </p:val>
                                        </p:tav>
                                        <p:tav tm="100000">
                                          <p:val>
                                            <p:strVal val="#ppt_x"/>
                                          </p:val>
                                        </p:tav>
                                      </p:tavLst>
                                    </p:anim>
                                    <p:anim calcmode="lin" valueType="num">
                                      <p:cBhvr additive="base">
                                        <p:cTn id="2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0-#ppt_w/2"/>
                                          </p:val>
                                        </p:tav>
                                        <p:tav tm="100000">
                                          <p:val>
                                            <p:strVal val="#ppt_x"/>
                                          </p:val>
                                        </p:tav>
                                      </p:tavLst>
                                    </p:anim>
                                    <p:anim calcmode="lin" valueType="num">
                                      <p:cBhvr additive="base">
                                        <p:cTn id="26"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1+#ppt_w/2"/>
                                          </p:val>
                                        </p:tav>
                                        <p:tav tm="100000">
                                          <p:val>
                                            <p:strVal val="#ppt_x"/>
                                          </p:val>
                                        </p:tav>
                                      </p:tavLst>
                                    </p:anim>
                                    <p:anim calcmode="lin" valueType="num">
                                      <p:cBhvr additive="base">
                                        <p:cTn id="32"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9" grpId="0" animBg="1"/>
      <p:bldP spid="30" grpId="0" animBg="1"/>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29C876-378A-47B1-8F97-84C5F2D8077B}"/>
              </a:ext>
            </a:extLst>
          </p:cNvPr>
          <p:cNvSpPr>
            <a:spLocks noGrp="1"/>
          </p:cNvSpPr>
          <p:nvPr>
            <p:ph type="sldNum" sz="quarter" idx="4"/>
          </p:nvPr>
        </p:nvSpPr>
        <p:spPr/>
        <p:txBody>
          <a:bodyPr/>
          <a:lstStyle/>
          <a:p>
            <a:fld id="{17918391-D411-FE40-AAD7-861AE5233E0E}" type="slidenum">
              <a:rPr lang="en-US" smtClean="0"/>
              <a:pPr/>
              <a:t>14</a:t>
            </a:fld>
            <a:endParaRPr lang="en-US" dirty="0"/>
          </a:p>
        </p:txBody>
      </p:sp>
      <p:sp>
        <p:nvSpPr>
          <p:cNvPr id="9" name="Скругленный прямоугольник 8"/>
          <p:cNvSpPr/>
          <p:nvPr/>
        </p:nvSpPr>
        <p:spPr>
          <a:xfrm>
            <a:off x="101356" y="83941"/>
            <a:ext cx="8972743" cy="838771"/>
          </a:xfrm>
          <a:prstGeom prst="roundRect">
            <a:avLst>
              <a:gd name="adj" fmla="val 8410"/>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latin typeface="Segoe UI Light" panose="020B0502040204020203" pitchFamily="34" charset="0"/>
              </a:rPr>
              <a:t>Step 5: Digi2Dst job’s segregation</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0051"/>
            <a:ext cx="9144000" cy="4637897"/>
          </a:xfrm>
          <a:prstGeom prst="rect">
            <a:avLst/>
          </a:prstGeom>
        </p:spPr>
      </p:pic>
    </p:spTree>
    <p:extLst>
      <p:ext uri="{BB962C8B-B14F-4D97-AF65-F5344CB8AC3E}">
        <p14:creationId xmlns:p14="http://schemas.microsoft.com/office/powerpoint/2010/main" val="3097537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29C876-378A-47B1-8F97-84C5F2D8077B}"/>
              </a:ext>
            </a:extLst>
          </p:cNvPr>
          <p:cNvSpPr>
            <a:spLocks noGrp="1"/>
          </p:cNvSpPr>
          <p:nvPr>
            <p:ph type="sldNum" sz="quarter" idx="4"/>
          </p:nvPr>
        </p:nvSpPr>
        <p:spPr/>
        <p:txBody>
          <a:bodyPr/>
          <a:lstStyle/>
          <a:p>
            <a:fld id="{17918391-D411-FE40-AAD7-861AE5233E0E}" type="slidenum">
              <a:rPr lang="en-US" smtClean="0"/>
              <a:pPr/>
              <a:t>15</a:t>
            </a:fld>
            <a:endParaRPr lang="en-US" dirty="0"/>
          </a:p>
        </p:txBody>
      </p:sp>
      <p:sp>
        <p:nvSpPr>
          <p:cNvPr id="9" name="Скругленный прямоугольник 8"/>
          <p:cNvSpPr/>
          <p:nvPr/>
        </p:nvSpPr>
        <p:spPr>
          <a:xfrm>
            <a:off x="101356" y="83941"/>
            <a:ext cx="8972743" cy="838771"/>
          </a:xfrm>
          <a:prstGeom prst="roundRect">
            <a:avLst>
              <a:gd name="adj" fmla="val 8410"/>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latin typeface="Segoe UI Light" panose="020B0502040204020203" pitchFamily="34" charset="0"/>
              </a:rPr>
              <a:t>Estimations</a:t>
            </a:r>
            <a:endParaRPr lang="en-US" sz="4400" dirty="0" smtClean="0">
              <a:latin typeface="Segoe UI Light" panose="020B0502040204020203"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955421893"/>
              </p:ext>
            </p:extLst>
          </p:nvPr>
        </p:nvGraphicFramePr>
        <p:xfrm>
          <a:off x="858407" y="1397000"/>
          <a:ext cx="7458642" cy="1757292"/>
        </p:xfrm>
        <a:graphic>
          <a:graphicData uri="http://schemas.openxmlformats.org/drawingml/2006/table">
            <a:tbl>
              <a:tblPr firstRow="1" bandRow="1">
                <a:tableStyleId>{5C22544A-7EE6-4342-B048-85BDC9FD1C3A}</a:tableStyleId>
              </a:tblPr>
              <a:tblGrid>
                <a:gridCol w="1086934">
                  <a:extLst>
                    <a:ext uri="{9D8B030D-6E8A-4147-A177-3AD203B41FA5}">
                      <a16:colId xmlns:a16="http://schemas.microsoft.com/office/drawing/2014/main" val="2733171941"/>
                    </a:ext>
                  </a:extLst>
                </a:gridCol>
                <a:gridCol w="788894">
                  <a:extLst>
                    <a:ext uri="{9D8B030D-6E8A-4147-A177-3AD203B41FA5}">
                      <a16:colId xmlns:a16="http://schemas.microsoft.com/office/drawing/2014/main" val="1723864824"/>
                    </a:ext>
                  </a:extLst>
                </a:gridCol>
                <a:gridCol w="887506">
                  <a:extLst>
                    <a:ext uri="{9D8B030D-6E8A-4147-A177-3AD203B41FA5}">
                      <a16:colId xmlns:a16="http://schemas.microsoft.com/office/drawing/2014/main" val="1978799105"/>
                    </a:ext>
                  </a:extLst>
                </a:gridCol>
                <a:gridCol w="824753">
                  <a:extLst>
                    <a:ext uri="{9D8B030D-6E8A-4147-A177-3AD203B41FA5}">
                      <a16:colId xmlns:a16="http://schemas.microsoft.com/office/drawing/2014/main" val="628784613"/>
                    </a:ext>
                  </a:extLst>
                </a:gridCol>
                <a:gridCol w="977153">
                  <a:extLst>
                    <a:ext uri="{9D8B030D-6E8A-4147-A177-3AD203B41FA5}">
                      <a16:colId xmlns:a16="http://schemas.microsoft.com/office/drawing/2014/main" val="1639636695"/>
                    </a:ext>
                  </a:extLst>
                </a:gridCol>
                <a:gridCol w="1446701">
                  <a:extLst>
                    <a:ext uri="{9D8B030D-6E8A-4147-A177-3AD203B41FA5}">
                      <a16:colId xmlns:a16="http://schemas.microsoft.com/office/drawing/2014/main" val="385348772"/>
                    </a:ext>
                  </a:extLst>
                </a:gridCol>
                <a:gridCol w="1446701">
                  <a:extLst>
                    <a:ext uri="{9D8B030D-6E8A-4147-A177-3AD203B41FA5}">
                      <a16:colId xmlns:a16="http://schemas.microsoft.com/office/drawing/2014/main" val="1288755247"/>
                    </a:ext>
                  </a:extLst>
                </a:gridCol>
              </a:tblGrid>
              <a:tr h="458694">
                <a:tc>
                  <a:txBody>
                    <a:bodyPr/>
                    <a:lstStyle/>
                    <a:p>
                      <a:r>
                        <a:rPr lang="en-US" b="0" dirty="0" smtClean="0">
                          <a:solidFill>
                            <a:schemeClr val="tx1"/>
                          </a:solidFill>
                          <a:latin typeface="ColaborateLight" panose="02000503040000020004" pitchFamily="2" charset="0"/>
                        </a:rPr>
                        <a:t>Type</a:t>
                      </a:r>
                      <a:endParaRPr lang="ru-R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0" dirty="0" smtClean="0">
                          <a:solidFill>
                            <a:schemeClr val="tx1"/>
                          </a:solidFill>
                          <a:latin typeface="ColaborateLight" panose="02000503040000020004" pitchFamily="2" charset="0"/>
                        </a:rPr>
                        <a:t>Tier1</a:t>
                      </a:r>
                      <a:endParaRPr lang="ru-R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smtClean="0">
                          <a:solidFill>
                            <a:schemeClr val="tx1"/>
                          </a:solidFill>
                          <a:latin typeface="ColaborateLight" panose="02000503040000020004" pitchFamily="2" charset="0"/>
                        </a:rPr>
                        <a:t>Tier2</a:t>
                      </a:r>
                      <a:endParaRPr lang="ru-R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smtClean="0">
                          <a:solidFill>
                            <a:schemeClr val="tx1"/>
                          </a:solidFill>
                          <a:latin typeface="ColaborateLight" panose="02000503040000020004" pitchFamily="2" charset="0"/>
                        </a:rPr>
                        <a:t>NICA</a:t>
                      </a:r>
                      <a:r>
                        <a:rPr lang="en-US" b="0" baseline="0" dirty="0" smtClean="0">
                          <a:solidFill>
                            <a:schemeClr val="tx1"/>
                          </a:solidFill>
                          <a:latin typeface="ColaborateLight" panose="02000503040000020004" pitchFamily="2" charset="0"/>
                        </a:rPr>
                        <a:t> cluster</a:t>
                      </a:r>
                      <a:endParaRPr lang="ru-R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smtClean="0">
                          <a:solidFill>
                            <a:schemeClr val="tx1"/>
                          </a:solidFill>
                          <a:latin typeface="ColaborateLight" panose="02000503040000020004" pitchFamily="2" charset="0"/>
                        </a:rPr>
                        <a:t>Govorun</a:t>
                      </a:r>
                      <a:endParaRPr lang="ru-R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latinLnBrk="0" hangingPunct="1"/>
                      <a:r>
                        <a:rPr kumimoji="0" lang="en-US" b="0" kern="1200" dirty="0" smtClean="0">
                          <a:solidFill>
                            <a:schemeClr val="tx1"/>
                          </a:solidFill>
                          <a:latin typeface="ColaborateLight" panose="02000503040000020004" pitchFamily="2" charset="0"/>
                          <a:ea typeface="+mn-ea"/>
                          <a:cs typeface="+mn-cs"/>
                        </a:rPr>
                        <a:t>CPU core years required</a:t>
                      </a:r>
                      <a:endParaRPr kumimoji="0" lang="ru-RU" b="0" kern="1200" dirty="0">
                        <a:solidFill>
                          <a:schemeClr val="tx1"/>
                        </a:solidFill>
                        <a:latin typeface="ColaborateLight" panose="02000503040000020004"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latinLnBrk="0" hangingPunct="1"/>
                      <a:r>
                        <a:rPr kumimoji="0" lang="en-US" b="0" kern="1200" dirty="0" smtClean="0">
                          <a:solidFill>
                            <a:schemeClr val="tx1"/>
                          </a:solidFill>
                          <a:latin typeface="ColaborateLight" panose="02000503040000020004" pitchFamily="2" charset="0"/>
                          <a:ea typeface="+mn-ea"/>
                          <a:cs typeface="+mn-cs"/>
                        </a:rPr>
                        <a:t>Duration with</a:t>
                      </a:r>
                      <a:r>
                        <a:rPr kumimoji="0" lang="en-US" b="0" kern="1200" baseline="0" dirty="0" smtClean="0">
                          <a:solidFill>
                            <a:schemeClr val="tx1"/>
                          </a:solidFill>
                          <a:latin typeface="ColaborateLight" panose="02000503040000020004" pitchFamily="2" charset="0"/>
                          <a:ea typeface="+mn-ea"/>
                          <a:cs typeface="+mn-cs"/>
                        </a:rPr>
                        <a:t> all resources</a:t>
                      </a:r>
                      <a:endParaRPr kumimoji="0" lang="ru-RU" b="0" kern="1200" dirty="0">
                        <a:solidFill>
                          <a:schemeClr val="tx1"/>
                        </a:solidFill>
                        <a:latin typeface="ColaborateLight" panose="02000503040000020004"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2423425"/>
                  </a:ext>
                </a:extLst>
              </a:tr>
              <a:tr h="421446">
                <a:tc>
                  <a:txBody>
                    <a:bodyPr/>
                    <a:lstStyle/>
                    <a:p>
                      <a:r>
                        <a:rPr lang="en-US" b="0" dirty="0" smtClean="0">
                          <a:solidFill>
                            <a:schemeClr val="tx1"/>
                          </a:solidFill>
                          <a:latin typeface="ColaborateLight" panose="02000503040000020004" pitchFamily="2" charset="0"/>
                        </a:rPr>
                        <a:t>Raw2Digi</a:t>
                      </a:r>
                      <a:endParaRPr lang="ru-R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smtClean="0">
                          <a:solidFill>
                            <a:schemeClr val="tx1"/>
                          </a:solidFill>
                          <a:latin typeface="ColaborateLight" panose="02000503040000020004" pitchFamily="2" charset="0"/>
                        </a:rPr>
                        <a:t>1500</a:t>
                      </a:r>
                      <a:endParaRPr lang="ru-R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smtClean="0">
                          <a:solidFill>
                            <a:schemeClr val="tx1"/>
                          </a:solidFill>
                          <a:latin typeface="ColaborateLight" panose="02000503040000020004" pitchFamily="2" charset="0"/>
                        </a:rPr>
                        <a:t>-</a:t>
                      </a:r>
                      <a:endParaRPr lang="ru-R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smtClean="0">
                          <a:solidFill>
                            <a:schemeClr val="tx1"/>
                          </a:solidFill>
                          <a:latin typeface="ColaborateLight" panose="02000503040000020004" pitchFamily="2" charset="0"/>
                        </a:rPr>
                        <a:t>100</a:t>
                      </a:r>
                      <a:endParaRPr lang="ru-R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smtClean="0">
                          <a:solidFill>
                            <a:schemeClr val="tx1"/>
                          </a:solidFill>
                          <a:latin typeface="ColaborateLight" panose="02000503040000020004" pitchFamily="2" charset="0"/>
                        </a:rPr>
                        <a:t>100</a:t>
                      </a:r>
                      <a:endParaRPr lang="ru-R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latinLnBrk="0" hangingPunct="1"/>
                      <a:r>
                        <a:rPr kumimoji="0" lang="en-US" b="0" kern="1200" dirty="0" smtClean="0">
                          <a:solidFill>
                            <a:schemeClr val="tx1"/>
                          </a:solidFill>
                          <a:latin typeface="ColaborateLight" panose="02000503040000020004" pitchFamily="2" charset="0"/>
                          <a:ea typeface="+mn-ea"/>
                          <a:cs typeface="+mn-cs"/>
                        </a:rPr>
                        <a:t>3.5 years</a:t>
                      </a:r>
                      <a:endParaRPr kumimoji="0" lang="ru-RU" b="0" kern="1200" dirty="0">
                        <a:solidFill>
                          <a:schemeClr val="tx1"/>
                        </a:solidFill>
                        <a:latin typeface="ColaborateLight" panose="02000503040000020004"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latinLnBrk="0" hangingPunct="1"/>
                      <a:r>
                        <a:rPr kumimoji="0" lang="en-US" b="0" kern="1200" dirty="0" smtClean="0">
                          <a:solidFill>
                            <a:schemeClr val="tx1"/>
                          </a:solidFill>
                          <a:latin typeface="ColaborateLight" panose="02000503040000020004" pitchFamily="2" charset="0"/>
                          <a:ea typeface="+mn-ea"/>
                          <a:cs typeface="+mn-cs"/>
                        </a:rPr>
                        <a:t>18</a:t>
                      </a:r>
                      <a:r>
                        <a:rPr kumimoji="0" lang="en-US" b="0" kern="1200" baseline="0" dirty="0" smtClean="0">
                          <a:solidFill>
                            <a:schemeClr val="tx1"/>
                          </a:solidFill>
                          <a:latin typeface="ColaborateLight" panose="02000503040000020004" pitchFamily="2" charset="0"/>
                          <a:ea typeface="+mn-ea"/>
                          <a:cs typeface="+mn-cs"/>
                        </a:rPr>
                        <a:t> hours</a:t>
                      </a:r>
                      <a:endParaRPr kumimoji="0" lang="ru-RU" b="0" kern="1200" dirty="0">
                        <a:solidFill>
                          <a:schemeClr val="tx1"/>
                        </a:solidFill>
                        <a:latin typeface="ColaborateLight" panose="02000503040000020004"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8945416"/>
                  </a:ext>
                </a:extLst>
              </a:tr>
              <a:tr h="421446">
                <a:tc>
                  <a:txBody>
                    <a:bodyPr/>
                    <a:lstStyle/>
                    <a:p>
                      <a:r>
                        <a:rPr lang="en-US" b="0" dirty="0" smtClean="0">
                          <a:solidFill>
                            <a:schemeClr val="tx1"/>
                          </a:solidFill>
                          <a:latin typeface="ColaborateLight" panose="02000503040000020004" pitchFamily="2" charset="0"/>
                        </a:rPr>
                        <a:t>Digi2Dst</a:t>
                      </a:r>
                      <a:endParaRPr lang="ru-R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smtClean="0">
                          <a:solidFill>
                            <a:schemeClr val="tx1"/>
                          </a:solidFill>
                          <a:latin typeface="ColaborateLight" panose="02000503040000020004" pitchFamily="2" charset="0"/>
                        </a:rPr>
                        <a:t>1500</a:t>
                      </a:r>
                      <a:endParaRPr lang="ru-R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smtClean="0">
                          <a:solidFill>
                            <a:schemeClr val="tx1"/>
                          </a:solidFill>
                          <a:latin typeface="ColaborateLight" panose="02000503040000020004" pitchFamily="2" charset="0"/>
                        </a:rPr>
                        <a:t>1000</a:t>
                      </a:r>
                      <a:endParaRPr lang="ru-R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smtClean="0">
                          <a:solidFill>
                            <a:schemeClr val="tx1"/>
                          </a:solidFill>
                          <a:latin typeface="ColaborateLight" panose="02000503040000020004" pitchFamily="2" charset="0"/>
                        </a:rPr>
                        <a:t>300</a:t>
                      </a:r>
                      <a:endParaRPr lang="ru-R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smtClean="0">
                          <a:solidFill>
                            <a:schemeClr val="tx1"/>
                          </a:solidFill>
                          <a:latin typeface="ColaborateLight" panose="02000503040000020004" pitchFamily="2" charset="0"/>
                        </a:rPr>
                        <a:t>200</a:t>
                      </a:r>
                      <a:endParaRPr lang="ru-R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latinLnBrk="0" hangingPunct="1"/>
                      <a:r>
                        <a:rPr kumimoji="0" lang="en-US" b="0" kern="1200" dirty="0" smtClean="0">
                          <a:solidFill>
                            <a:schemeClr val="tx1"/>
                          </a:solidFill>
                          <a:latin typeface="ColaborateLight" panose="02000503040000020004" pitchFamily="2" charset="0"/>
                          <a:ea typeface="+mn-ea"/>
                          <a:cs typeface="+mn-cs"/>
                        </a:rPr>
                        <a:t>10 years</a:t>
                      </a:r>
                      <a:endParaRPr kumimoji="0" lang="ru-RU" b="0" kern="1200" dirty="0">
                        <a:solidFill>
                          <a:schemeClr val="tx1"/>
                        </a:solidFill>
                        <a:latin typeface="ColaborateLight" panose="02000503040000020004"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latinLnBrk="0" hangingPunct="1"/>
                      <a:r>
                        <a:rPr kumimoji="0" lang="en-US" b="0" kern="1200" dirty="0" smtClean="0">
                          <a:solidFill>
                            <a:schemeClr val="tx1"/>
                          </a:solidFill>
                          <a:latin typeface="ColaborateLight" panose="02000503040000020004" pitchFamily="2" charset="0"/>
                          <a:ea typeface="+mn-ea"/>
                          <a:cs typeface="+mn-cs"/>
                        </a:rPr>
                        <a:t>30 hours</a:t>
                      </a:r>
                      <a:endParaRPr kumimoji="0" lang="ru-RU" b="0" kern="1200" dirty="0">
                        <a:solidFill>
                          <a:schemeClr val="tx1"/>
                        </a:solidFill>
                        <a:latin typeface="ColaborateLight" panose="02000503040000020004"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4447285"/>
                  </a:ext>
                </a:extLst>
              </a:tr>
            </a:tbl>
          </a:graphicData>
        </a:graphic>
      </p:graphicFrame>
      <p:sp>
        <p:nvSpPr>
          <p:cNvPr id="6" name="Подзаголовок 2">
            <a:extLst>
              <a:ext uri="{FF2B5EF4-FFF2-40B4-BE49-F238E27FC236}">
                <a16:creationId xmlns:a16="http://schemas.microsoft.com/office/drawing/2014/main" id="{2D77887C-891E-699B-7D67-7D3F4C0EF1E0}"/>
              </a:ext>
            </a:extLst>
          </p:cNvPr>
          <p:cNvSpPr txBox="1">
            <a:spLocks/>
          </p:cNvSpPr>
          <p:nvPr/>
        </p:nvSpPr>
        <p:spPr>
          <a:xfrm>
            <a:off x="1774497" y="922712"/>
            <a:ext cx="5548488" cy="43855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ctr"/>
            <a:r>
              <a:rPr lang="en-US" cap="none" dirty="0" smtClean="0">
                <a:solidFill>
                  <a:srgbClr val="0055A0"/>
                </a:solidFill>
                <a:latin typeface="Roboto Slab" pitchFamily="2" charset="0"/>
                <a:ea typeface="Roboto Slab" pitchFamily="2" charset="0"/>
              </a:rPr>
              <a:t>Max CPU cores utilized</a:t>
            </a:r>
            <a:endParaRPr lang="ru-RU" cap="none" dirty="0">
              <a:solidFill>
                <a:srgbClr val="0055A0"/>
              </a:solidFill>
              <a:latin typeface="Roboto Slab" pitchFamily="2" charset="0"/>
              <a:ea typeface="Roboto Slab" pitchFamily="2" charset="0"/>
            </a:endParaRPr>
          </a:p>
        </p:txBody>
      </p:sp>
      <p:sp>
        <p:nvSpPr>
          <p:cNvPr id="7" name="TextBox 6"/>
          <p:cNvSpPr txBox="1"/>
          <p:nvPr/>
        </p:nvSpPr>
        <p:spPr>
          <a:xfrm>
            <a:off x="437538" y="3768923"/>
            <a:ext cx="3086064" cy="2031325"/>
          </a:xfrm>
          <a:prstGeom prst="rect">
            <a:avLst/>
          </a:prstGeom>
          <a:noFill/>
          <a:ln>
            <a:solidFill>
              <a:srgbClr val="FF3300"/>
            </a:solidFill>
          </a:ln>
        </p:spPr>
        <p:txBody>
          <a:bodyPr wrap="square" rtlCol="0">
            <a:spAutoFit/>
          </a:bodyPr>
          <a:lstStyle/>
          <a:p>
            <a:r>
              <a:rPr lang="en-US" b="1" dirty="0" smtClean="0">
                <a:latin typeface="ColaborateLight" panose="02000503040000020004" pitchFamily="2" charset="0"/>
              </a:rPr>
              <a:t>Disclaimer! </a:t>
            </a:r>
            <a:r>
              <a:rPr lang="en-US" dirty="0" smtClean="0">
                <a:latin typeface="ColaborateLight" panose="02000503040000020004" pitchFamily="2" charset="0"/>
              </a:rPr>
              <a:t>All cores listed in this table may be used by any NICA experiment. That means that if another experiment use them at the same time the resources will be equaly divided between experiments.</a:t>
            </a:r>
            <a:endParaRPr lang="en-US" b="1" dirty="0" smtClean="0">
              <a:latin typeface="ColaborateLight" panose="02000503040000020004" pitchFamily="2" charset="0"/>
            </a:endParaRPr>
          </a:p>
        </p:txBody>
      </p:sp>
      <p:cxnSp>
        <p:nvCxnSpPr>
          <p:cNvPr id="8" name="Прямая соединительная линия 7"/>
          <p:cNvCxnSpPr/>
          <p:nvPr/>
        </p:nvCxnSpPr>
        <p:spPr>
          <a:xfrm flipH="1">
            <a:off x="437538" y="3154292"/>
            <a:ext cx="1525733" cy="614631"/>
          </a:xfrm>
          <a:prstGeom prst="line">
            <a:avLst/>
          </a:prstGeom>
          <a:ln w="9525">
            <a:solidFill>
              <a:srgbClr val="FF33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flipV="1">
            <a:off x="3523602" y="3154292"/>
            <a:ext cx="1900045" cy="614631"/>
          </a:xfrm>
          <a:prstGeom prst="line">
            <a:avLst/>
          </a:prstGeom>
          <a:ln w="9525">
            <a:solidFill>
              <a:srgbClr val="FF3300"/>
            </a:solidFill>
            <a:prstDash val="dash"/>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648637" y="5061584"/>
            <a:ext cx="2537012" cy="1477328"/>
          </a:xfrm>
          <a:prstGeom prst="rect">
            <a:avLst/>
          </a:prstGeom>
          <a:noFill/>
          <a:ln>
            <a:solidFill>
              <a:srgbClr val="FF3300"/>
            </a:solidFill>
          </a:ln>
        </p:spPr>
        <p:txBody>
          <a:bodyPr wrap="square" rtlCol="0">
            <a:spAutoFit/>
          </a:bodyPr>
          <a:lstStyle/>
          <a:p>
            <a:r>
              <a:rPr lang="en-US" b="1" dirty="0" smtClean="0">
                <a:latin typeface="ColaborateLight" panose="02000503040000020004" pitchFamily="2" charset="0"/>
              </a:rPr>
              <a:t>Disclaimer! </a:t>
            </a:r>
            <a:r>
              <a:rPr lang="en-US" dirty="0" smtClean="0">
                <a:latin typeface="ColaborateLight" panose="02000503040000020004" pitchFamily="2" charset="0"/>
              </a:rPr>
              <a:t>Assuming no major changes in bmnroot software. But they are gonna be there next time</a:t>
            </a:r>
            <a:endParaRPr lang="en-US" b="1" dirty="0" smtClean="0">
              <a:latin typeface="ColaborateLight" panose="02000503040000020004" pitchFamily="2" charset="0"/>
            </a:endParaRPr>
          </a:p>
        </p:txBody>
      </p:sp>
      <p:cxnSp>
        <p:nvCxnSpPr>
          <p:cNvPr id="19" name="Прямая соединительная линия 18"/>
          <p:cNvCxnSpPr/>
          <p:nvPr/>
        </p:nvCxnSpPr>
        <p:spPr>
          <a:xfrm flipV="1">
            <a:off x="3648637" y="3154292"/>
            <a:ext cx="1775010" cy="1907292"/>
          </a:xfrm>
          <a:prstGeom prst="line">
            <a:avLst/>
          </a:prstGeom>
          <a:ln w="9525">
            <a:solidFill>
              <a:srgbClr val="FF33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2" name="Прямая соединительная линия 21"/>
          <p:cNvCxnSpPr/>
          <p:nvPr/>
        </p:nvCxnSpPr>
        <p:spPr>
          <a:xfrm flipV="1">
            <a:off x="6185649" y="3154292"/>
            <a:ext cx="681316" cy="1907292"/>
          </a:xfrm>
          <a:prstGeom prst="line">
            <a:avLst/>
          </a:prstGeom>
          <a:ln w="9525">
            <a:solidFill>
              <a:srgbClr val="FF3300"/>
            </a:solidFill>
            <a:prstDash val="dash"/>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6446257" y="4719727"/>
            <a:ext cx="2291501" cy="1754326"/>
          </a:xfrm>
          <a:prstGeom prst="rect">
            <a:avLst/>
          </a:prstGeom>
          <a:noFill/>
          <a:ln>
            <a:solidFill>
              <a:srgbClr val="FF3300"/>
            </a:solidFill>
          </a:ln>
        </p:spPr>
        <p:txBody>
          <a:bodyPr wrap="square" rtlCol="0">
            <a:spAutoFit/>
          </a:bodyPr>
          <a:lstStyle/>
          <a:p>
            <a:r>
              <a:rPr lang="en-US" b="1" dirty="0" smtClean="0">
                <a:latin typeface="ColaborateLight" panose="02000503040000020004" pitchFamily="2" charset="0"/>
              </a:rPr>
              <a:t>Disclaimer! </a:t>
            </a:r>
            <a:r>
              <a:rPr lang="en-US" dirty="0" smtClean="0">
                <a:latin typeface="ColaborateLight" panose="02000503040000020004" pitchFamily="2" charset="0"/>
              </a:rPr>
              <a:t>This numbers do not take into consideration “Cold start” problem. Real numbers may be larger by 3-6 hours</a:t>
            </a:r>
            <a:endParaRPr lang="en-US" b="1" dirty="0" smtClean="0">
              <a:latin typeface="ColaborateLight" panose="02000503040000020004" pitchFamily="2" charset="0"/>
            </a:endParaRPr>
          </a:p>
        </p:txBody>
      </p:sp>
      <p:cxnSp>
        <p:nvCxnSpPr>
          <p:cNvPr id="35" name="Прямая соединительная линия 34"/>
          <p:cNvCxnSpPr/>
          <p:nvPr/>
        </p:nvCxnSpPr>
        <p:spPr>
          <a:xfrm flipV="1">
            <a:off x="6446257" y="3154292"/>
            <a:ext cx="420708" cy="1565435"/>
          </a:xfrm>
          <a:prstGeom prst="line">
            <a:avLst/>
          </a:prstGeom>
          <a:ln w="9525">
            <a:solidFill>
              <a:srgbClr val="FF33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8" name="Прямая соединительная линия 37"/>
          <p:cNvCxnSpPr/>
          <p:nvPr/>
        </p:nvCxnSpPr>
        <p:spPr>
          <a:xfrm flipH="1" flipV="1">
            <a:off x="8317049" y="3154292"/>
            <a:ext cx="420709" cy="1565435"/>
          </a:xfrm>
          <a:prstGeom prst="line">
            <a:avLst/>
          </a:prstGeom>
          <a:ln w="9525">
            <a:solidFill>
              <a:srgbClr val="FF3300"/>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712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ntr" presetSubtype="0"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575114" y="1214293"/>
            <a:ext cx="8226854" cy="1143426"/>
          </a:xfrm>
        </p:spPr>
        <p:txBody>
          <a:bodyPr anchor="t">
            <a:noAutofit/>
          </a:bodyPr>
          <a:lstStyle/>
          <a:p>
            <a:pPr marL="342900" indent="-342900">
              <a:buFont typeface="Arial" panose="020B0604020202020204" pitchFamily="34" charset="0"/>
              <a:buChar char="•"/>
            </a:pPr>
            <a:r>
              <a:rPr lang="en-US" sz="2400" dirty="0" smtClean="0">
                <a:latin typeface="Segoe UI" panose="020B0502040204020203" pitchFamily="34" charset="0"/>
                <a:ea typeface="Segoe UI" panose="020B0502040204020203" pitchFamily="34" charset="0"/>
                <a:cs typeface="Segoe UI" panose="020B0502040204020203" pitchFamily="34" charset="0"/>
              </a:rPr>
              <a:t>First time JINR computing infrastructure united by DIRAC was used for raw data reconstruction not in test mode but in production.</a:t>
            </a:r>
            <a:endParaRPr lang="en-US" sz="2400" dirty="0">
              <a:latin typeface="Segoe UI" panose="020B0502040204020203" pitchFamily="34" charset="0"/>
              <a:ea typeface="Segoe UI" panose="020B0502040204020203" pitchFamily="34" charset="0"/>
              <a:cs typeface="Segoe UI" panose="020B0502040204020203" pitchFamily="34" charset="0"/>
            </a:endParaRPr>
          </a:p>
        </p:txBody>
      </p:sp>
      <p:sp>
        <p:nvSpPr>
          <p:cNvPr id="6" name="Title 2"/>
          <p:cNvSpPr txBox="1">
            <a:spLocks/>
          </p:cNvSpPr>
          <p:nvPr/>
        </p:nvSpPr>
        <p:spPr>
          <a:xfrm>
            <a:off x="0" y="0"/>
            <a:ext cx="9144000" cy="1222611"/>
          </a:xfrm>
          <a:prstGeom prst="rect">
            <a:avLst/>
          </a:prstGeom>
        </p:spPr>
        <p:txBody>
          <a:bodyPr vert="horz" lIns="45720" rIns="45720" anchor="ctr">
            <a:no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spcBef>
                <a:spcPts val="0"/>
              </a:spcBef>
            </a:pPr>
            <a:r>
              <a:rPr lang="en-US" sz="5400" dirty="0" smtClean="0">
                <a:latin typeface="Segoe UI Light" panose="020B0502040204020203" pitchFamily="34" charset="0"/>
              </a:rPr>
              <a:t>Results</a:t>
            </a:r>
            <a:endParaRPr lang="en-US" sz="5400" dirty="0">
              <a:latin typeface="Segoe UI Light" panose="020B0502040204020203" pitchFamily="34" charset="0"/>
            </a:endParaRPr>
          </a:p>
        </p:txBody>
      </p:sp>
      <p:sp>
        <p:nvSpPr>
          <p:cNvPr id="2" name="Slide Number Placeholder 1">
            <a:extLst>
              <a:ext uri="{FF2B5EF4-FFF2-40B4-BE49-F238E27FC236}">
                <a16:creationId xmlns:a16="http://schemas.microsoft.com/office/drawing/2014/main" id="{05DB19AF-5667-43E1-8812-1106479F6DF9}"/>
              </a:ext>
            </a:extLst>
          </p:cNvPr>
          <p:cNvSpPr>
            <a:spLocks noGrp="1"/>
          </p:cNvSpPr>
          <p:nvPr>
            <p:ph type="sldNum" sz="quarter" idx="4"/>
          </p:nvPr>
        </p:nvSpPr>
        <p:spPr/>
        <p:txBody>
          <a:bodyPr/>
          <a:lstStyle/>
          <a:p>
            <a:fld id="{17918391-D411-FE40-AAD7-861AE5233E0E}" type="slidenum">
              <a:rPr lang="en-US" smtClean="0"/>
              <a:pPr/>
              <a:t>16</a:t>
            </a:fld>
            <a:endParaRPr lang="en-US" dirty="0"/>
          </a:p>
        </p:txBody>
      </p:sp>
      <p:sp>
        <p:nvSpPr>
          <p:cNvPr id="7" name="Title 2"/>
          <p:cNvSpPr txBox="1">
            <a:spLocks/>
          </p:cNvSpPr>
          <p:nvPr/>
        </p:nvSpPr>
        <p:spPr>
          <a:xfrm>
            <a:off x="575114" y="2428585"/>
            <a:ext cx="8226854" cy="1954032"/>
          </a:xfrm>
          <a:prstGeom prst="rect">
            <a:avLst/>
          </a:prstGeom>
        </p:spPr>
        <p:txBody>
          <a:bodyPr vert="horz" lIns="45720" rIns="45720" anchor="t">
            <a:no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marL="342900" indent="-342900">
              <a:buFont typeface="Arial" panose="020B0604020202020204" pitchFamily="34" charset="0"/>
              <a:buChar char="•"/>
            </a:pPr>
            <a:r>
              <a:rPr lang="en-US" sz="2400" dirty="0" smtClean="0">
                <a:latin typeface="Segoe UI" panose="020B0502040204020203" pitchFamily="34" charset="0"/>
                <a:ea typeface="Segoe UI" panose="020B0502040204020203" pitchFamily="34" charset="0"/>
                <a:cs typeface="Segoe UI" panose="020B0502040204020203" pitchFamily="34" charset="0"/>
              </a:rPr>
              <a:t>Full BM@N run8 reconstruction takes considerable amount of </a:t>
            </a:r>
            <a:r>
              <a:rPr lang="en-US" sz="2400" dirty="0" smtClean="0">
                <a:latin typeface="Segoe UI" panose="020B0502040204020203" pitchFamily="34" charset="0"/>
                <a:ea typeface="Segoe UI" panose="020B0502040204020203" pitchFamily="34" charset="0"/>
                <a:cs typeface="Segoe UI" panose="020B0502040204020203" pitchFamily="34" charset="0"/>
              </a:rPr>
              <a:t>resources</a:t>
            </a:r>
            <a:r>
              <a:rPr lang="en-US" sz="2400" dirty="0" smtClean="0">
                <a:latin typeface="Segoe UI" panose="020B0502040204020203" pitchFamily="34" charset="0"/>
                <a:ea typeface="Segoe UI" panose="020B0502040204020203" pitchFamily="34" charset="0"/>
                <a:cs typeface="Segoe UI" panose="020B0502040204020203" pitchFamily="34" charset="0"/>
              </a:rPr>
              <a:t>. </a:t>
            </a:r>
            <a:r>
              <a:rPr lang="en-US" sz="2400" dirty="0" smtClean="0">
                <a:latin typeface="Segoe UI" panose="020B0502040204020203" pitchFamily="34" charset="0"/>
                <a:ea typeface="Segoe UI" panose="020B0502040204020203" pitchFamily="34" charset="0"/>
                <a:cs typeface="Segoe UI" panose="020B0502040204020203" pitchFamily="34" charset="0"/>
              </a:rPr>
              <a:t>And</a:t>
            </a:r>
            <a:r>
              <a:rPr lang="en-US" sz="2400" dirty="0" smtClean="0">
                <a:latin typeface="Segoe UI" panose="020B0502040204020203" pitchFamily="34" charset="0"/>
                <a:ea typeface="Segoe UI" panose="020B0502040204020203" pitchFamily="34" charset="0"/>
                <a:cs typeface="Segoe UI" panose="020B0502040204020203" pitchFamily="34" charset="0"/>
              </a:rPr>
              <a:t>, what’s more important, specific computing resources that can sustain high load on disks</a:t>
            </a:r>
            <a:r>
              <a:rPr lang="en-US" sz="2400" dirty="0">
                <a:latin typeface="Segoe UI" panose="020B0502040204020203" pitchFamily="34" charset="0"/>
                <a:ea typeface="Segoe UI" panose="020B0502040204020203" pitchFamily="34" charset="0"/>
                <a:cs typeface="Segoe UI" panose="020B0502040204020203" pitchFamily="34" charset="0"/>
              </a:rPr>
              <a:t>. </a:t>
            </a:r>
            <a:r>
              <a:rPr lang="en-US" sz="2400" dirty="0" smtClean="0">
                <a:latin typeface="Segoe UI" panose="020B0502040204020203" pitchFamily="34" charset="0"/>
                <a:ea typeface="Segoe UI" panose="020B0502040204020203" pitchFamily="34" charset="0"/>
                <a:cs typeface="Segoe UI" panose="020B0502040204020203" pitchFamily="34" charset="0"/>
              </a:rPr>
              <a:t>Up </a:t>
            </a:r>
            <a:r>
              <a:rPr lang="en-US" sz="2400" dirty="0">
                <a:latin typeface="Segoe UI" panose="020B0502040204020203" pitchFamily="34" charset="0"/>
                <a:ea typeface="Segoe UI" panose="020B0502040204020203" pitchFamily="34" charset="0"/>
                <a:cs typeface="Segoe UI" panose="020B0502040204020203" pitchFamily="34" charset="0"/>
              </a:rPr>
              <a:t>to </a:t>
            </a:r>
            <a:r>
              <a:rPr lang="en-US" sz="2400" dirty="0" smtClean="0">
                <a:latin typeface="Segoe UI" panose="020B0502040204020203" pitchFamily="34" charset="0"/>
                <a:ea typeface="Segoe UI" panose="020B0502040204020203" pitchFamily="34" charset="0"/>
                <a:cs typeface="Segoe UI" panose="020B0502040204020203" pitchFamily="34" charset="0"/>
              </a:rPr>
              <a:t>now ~ </a:t>
            </a:r>
            <a:r>
              <a:rPr lang="en-US" sz="2400" dirty="0">
                <a:latin typeface="Segoe UI" panose="020B0502040204020203" pitchFamily="34" charset="0"/>
                <a:ea typeface="Segoe UI" panose="020B0502040204020203" pitchFamily="34" charset="0"/>
                <a:cs typeface="Segoe UI" panose="020B0502040204020203" pitchFamily="34" charset="0"/>
              </a:rPr>
              <a:t>20 CPU core years has been </a:t>
            </a:r>
            <a:r>
              <a:rPr lang="en-US" sz="2400" dirty="0" smtClean="0">
                <a:latin typeface="Segoe UI" panose="020B0502040204020203" pitchFamily="34" charset="0"/>
                <a:ea typeface="Segoe UI" panose="020B0502040204020203" pitchFamily="34" charset="0"/>
                <a:cs typeface="Segoe UI" panose="020B0502040204020203" pitchFamily="34" charset="0"/>
              </a:rPr>
              <a:t>consumed.</a:t>
            </a:r>
            <a:endParaRPr lang="en-US" sz="2400" dirty="0">
              <a:latin typeface="Segoe UI" panose="020B0502040204020203" pitchFamily="34" charset="0"/>
              <a:ea typeface="Segoe UI" panose="020B0502040204020203" pitchFamily="34" charset="0"/>
              <a:cs typeface="Segoe UI" panose="020B0502040204020203" pitchFamily="34" charset="0"/>
            </a:endParaRPr>
          </a:p>
        </p:txBody>
      </p:sp>
      <p:sp>
        <p:nvSpPr>
          <p:cNvPr id="8" name="Title 2"/>
          <p:cNvSpPr txBox="1">
            <a:spLocks/>
          </p:cNvSpPr>
          <p:nvPr/>
        </p:nvSpPr>
        <p:spPr>
          <a:xfrm>
            <a:off x="575114" y="4382617"/>
            <a:ext cx="8226854" cy="1677249"/>
          </a:xfrm>
          <a:prstGeom prst="rect">
            <a:avLst/>
          </a:prstGeom>
        </p:spPr>
        <p:txBody>
          <a:bodyPr vert="horz" lIns="45720" rIns="45720" anchor="t">
            <a:no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marL="342900" indent="-342900">
              <a:buFont typeface="Arial" panose="020B0604020202020204" pitchFamily="34" charset="0"/>
              <a:buChar char="•"/>
            </a:pPr>
            <a:r>
              <a:rPr lang="en-US" sz="2400" dirty="0" smtClean="0">
                <a:latin typeface="Segoe UI" panose="020B0502040204020203" pitchFamily="34" charset="0"/>
                <a:ea typeface="Segoe UI" panose="020B0502040204020203" pitchFamily="34" charset="0"/>
                <a:cs typeface="Segoe UI" panose="020B0502040204020203" pitchFamily="34" charset="0"/>
              </a:rPr>
              <a:t>Now, we have new experience. With all NICA computing resources available through DIRAC, presuming they are free from other’s experiments work, it would take around 1 week to repeat all reconstruction.</a:t>
            </a:r>
            <a:endParaRPr lang="en-US" sz="24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927343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612046" y="1231083"/>
            <a:ext cx="8226854" cy="5507183"/>
          </a:xfrm>
        </p:spPr>
        <p:txBody>
          <a:bodyPr anchor="t">
            <a:noAutofit/>
          </a:bodyPr>
          <a:lstStyle/>
          <a:p>
            <a:r>
              <a:rPr lang="en-US" sz="2400" b="1" dirty="0">
                <a:latin typeface="Segoe UI" panose="020B0502040204020203" pitchFamily="34" charset="0"/>
                <a:ea typeface="Segoe UI" panose="020B0502040204020203" pitchFamily="34" charset="0"/>
                <a:cs typeface="Segoe UI" panose="020B0502040204020203" pitchFamily="34" charset="0"/>
              </a:rPr>
              <a:t>DIRAC: </a:t>
            </a:r>
            <a:r>
              <a:rPr lang="en-US" sz="2400" dirty="0">
                <a:latin typeface="Segoe UI" panose="020B0502040204020203" pitchFamily="34" charset="0"/>
                <a:ea typeface="Segoe UI" panose="020B0502040204020203" pitchFamily="34" charset="0"/>
                <a:cs typeface="Segoe UI" panose="020B0502040204020203" pitchFamily="34" charset="0"/>
              </a:rPr>
              <a:t>Igor </a:t>
            </a:r>
            <a:r>
              <a:rPr lang="en-US" sz="2400" dirty="0" smtClean="0">
                <a:latin typeface="Segoe UI" panose="020B0502040204020203" pitchFamily="34" charset="0"/>
                <a:ea typeface="Segoe UI" panose="020B0502040204020203" pitchFamily="34" charset="0"/>
                <a:cs typeface="Segoe UI" panose="020B0502040204020203" pitchFamily="34" charset="0"/>
              </a:rPr>
              <a:t>Pelevanyk</a:t>
            </a:r>
            <a:br>
              <a:rPr lang="en-US" sz="2400" dirty="0" smtClean="0">
                <a:latin typeface="Segoe UI" panose="020B0502040204020203" pitchFamily="34" charset="0"/>
                <a:ea typeface="Segoe UI" panose="020B0502040204020203" pitchFamily="34" charset="0"/>
                <a:cs typeface="Segoe UI" panose="020B0502040204020203" pitchFamily="34" charset="0"/>
              </a:rPr>
            </a:br>
            <a:r>
              <a:rPr lang="en-US" sz="2400" b="1" dirty="0" smtClean="0">
                <a:latin typeface="Segoe UI" panose="020B0502040204020203" pitchFamily="34" charset="0"/>
                <a:ea typeface="Segoe UI" panose="020B0502040204020203" pitchFamily="34" charset="0"/>
                <a:cs typeface="Segoe UI" panose="020B0502040204020203" pitchFamily="34" charset="0"/>
              </a:rPr>
              <a:t>BM@N</a:t>
            </a:r>
            <a:r>
              <a:rPr lang="en-US" sz="2400" b="1" dirty="0">
                <a:latin typeface="Segoe UI" panose="020B0502040204020203" pitchFamily="34" charset="0"/>
                <a:ea typeface="Segoe UI" panose="020B0502040204020203" pitchFamily="34" charset="0"/>
                <a:cs typeface="Segoe UI" panose="020B0502040204020203" pitchFamily="34" charset="0"/>
              </a:rPr>
              <a:t>: </a:t>
            </a:r>
            <a:r>
              <a:rPr lang="en-US" sz="2400" dirty="0">
                <a:latin typeface="Segoe UI" panose="020B0502040204020203" pitchFamily="34" charset="0"/>
                <a:ea typeface="Segoe UI" panose="020B0502040204020203" pitchFamily="34" charset="0"/>
                <a:cs typeface="Segoe UI" panose="020B0502040204020203" pitchFamily="34" charset="0"/>
              </a:rPr>
              <a:t>Konstantin </a:t>
            </a:r>
            <a:r>
              <a:rPr lang="en-US" sz="2400" dirty="0" smtClean="0">
                <a:latin typeface="Segoe UI" panose="020B0502040204020203" pitchFamily="34" charset="0"/>
                <a:ea typeface="Segoe UI" panose="020B0502040204020203" pitchFamily="34" charset="0"/>
                <a:cs typeface="Segoe UI" panose="020B0502040204020203" pitchFamily="34" charset="0"/>
              </a:rPr>
              <a:t>Gertsenberger </a:t>
            </a:r>
            <a:r>
              <a:rPr lang="en-US" sz="2400" b="1" dirty="0">
                <a:latin typeface="Segoe UI" panose="020B0502040204020203" pitchFamily="34" charset="0"/>
                <a:ea typeface="Segoe UI" panose="020B0502040204020203" pitchFamily="34" charset="0"/>
                <a:cs typeface="Segoe UI" panose="020B0502040204020203" pitchFamily="34" charset="0"/>
              </a:rPr>
              <a:t/>
            </a:r>
            <a:br>
              <a:rPr lang="en-US" sz="2400" b="1" dirty="0">
                <a:latin typeface="Segoe UI" panose="020B0502040204020203" pitchFamily="34" charset="0"/>
                <a:ea typeface="Segoe UI" panose="020B0502040204020203" pitchFamily="34" charset="0"/>
                <a:cs typeface="Segoe UI" panose="020B0502040204020203" pitchFamily="34" charset="0"/>
              </a:rPr>
            </a:br>
            <a:r>
              <a:rPr lang="en-US" sz="2400" b="1" dirty="0" smtClean="0">
                <a:latin typeface="Segoe UI" panose="020B0502040204020203" pitchFamily="34" charset="0"/>
                <a:ea typeface="Segoe UI" panose="020B0502040204020203" pitchFamily="34" charset="0"/>
                <a:cs typeface="Segoe UI" panose="020B0502040204020203" pitchFamily="34" charset="0"/>
              </a:rPr>
              <a:t>Responsible </a:t>
            </a:r>
            <a:r>
              <a:rPr lang="en-US" sz="2400" b="1" dirty="0">
                <a:latin typeface="Segoe UI" panose="020B0502040204020203" pitchFamily="34" charset="0"/>
                <a:ea typeface="Segoe UI" panose="020B0502040204020203" pitchFamily="34" charset="0"/>
                <a:cs typeface="Segoe UI" panose="020B0502040204020203" pitchFamily="34" charset="0"/>
              </a:rPr>
              <a:t>for resources:</a:t>
            </a:r>
            <a:br>
              <a:rPr lang="en-US" sz="2400" b="1" dirty="0">
                <a:latin typeface="Segoe UI" panose="020B0502040204020203" pitchFamily="34" charset="0"/>
                <a:ea typeface="Segoe UI" panose="020B0502040204020203" pitchFamily="34" charset="0"/>
                <a:cs typeface="Segoe UI" panose="020B0502040204020203" pitchFamily="34" charset="0"/>
              </a:rPr>
            </a:br>
            <a:r>
              <a:rPr lang="en-US" sz="2400" b="1" dirty="0">
                <a:latin typeface="Segoe UI" panose="020B0502040204020203" pitchFamily="34" charset="0"/>
                <a:ea typeface="Segoe UI" panose="020B0502040204020203" pitchFamily="34" charset="0"/>
                <a:cs typeface="Segoe UI" panose="020B0502040204020203" pitchFamily="34" charset="0"/>
              </a:rPr>
              <a:t>Govorun: </a:t>
            </a:r>
            <a:r>
              <a:rPr lang="en-US" sz="2400" dirty="0" smtClean="0">
                <a:latin typeface="Segoe UI" panose="020B0502040204020203" pitchFamily="34" charset="0"/>
                <a:ea typeface="Segoe UI" panose="020B0502040204020203" pitchFamily="34" charset="0"/>
                <a:cs typeface="Segoe UI" panose="020B0502040204020203" pitchFamily="34" charset="0"/>
              </a:rPr>
              <a:t>Dmitry </a:t>
            </a:r>
            <a:r>
              <a:rPr lang="en-US" sz="2400" dirty="0">
                <a:latin typeface="Segoe UI" panose="020B0502040204020203" pitchFamily="34" charset="0"/>
                <a:ea typeface="Segoe UI" panose="020B0502040204020203" pitchFamily="34" charset="0"/>
                <a:cs typeface="Segoe UI" panose="020B0502040204020203" pitchFamily="34" charset="0"/>
              </a:rPr>
              <a:t>Podgainy, </a:t>
            </a:r>
            <a:r>
              <a:rPr lang="en-US" sz="2400" dirty="0" smtClean="0">
                <a:latin typeface="Segoe UI" panose="020B0502040204020203" pitchFamily="34" charset="0"/>
                <a:ea typeface="Segoe UI" panose="020B0502040204020203" pitchFamily="34" charset="0"/>
                <a:cs typeface="Segoe UI" panose="020B0502040204020203" pitchFamily="34" charset="0"/>
              </a:rPr>
              <a:t>Dmitry </a:t>
            </a:r>
            <a:r>
              <a:rPr lang="en-US" sz="2400" dirty="0">
                <a:latin typeface="Segoe UI" panose="020B0502040204020203" pitchFamily="34" charset="0"/>
                <a:ea typeface="Segoe UI" panose="020B0502040204020203" pitchFamily="34" charset="0"/>
                <a:cs typeface="Segoe UI" panose="020B0502040204020203" pitchFamily="34" charset="0"/>
              </a:rPr>
              <a:t>Belyakov, Aleksandr </a:t>
            </a:r>
            <a:r>
              <a:rPr lang="en-US" sz="2400" dirty="0" smtClean="0">
                <a:latin typeface="Segoe UI" panose="020B0502040204020203" pitchFamily="34" charset="0"/>
                <a:ea typeface="Segoe UI" panose="020B0502040204020203" pitchFamily="34" charset="0"/>
                <a:cs typeface="Segoe UI" panose="020B0502040204020203" pitchFamily="34" charset="0"/>
              </a:rPr>
              <a:t>Kokorev,  Maxim Zuev, </a:t>
            </a:r>
            <a:r>
              <a:rPr lang="en-US" sz="2400" dirty="0">
                <a:latin typeface="Segoe UI" panose="020B0502040204020203" pitchFamily="34" charset="0"/>
                <a:ea typeface="Segoe UI" panose="020B0502040204020203" pitchFamily="34" charset="0"/>
                <a:cs typeface="Segoe UI" panose="020B0502040204020203" pitchFamily="34" charset="0"/>
              </a:rPr>
              <a:t/>
            </a:r>
            <a:br>
              <a:rPr lang="en-US" sz="2400" dirty="0">
                <a:latin typeface="Segoe UI" panose="020B0502040204020203" pitchFamily="34" charset="0"/>
                <a:ea typeface="Segoe UI" panose="020B0502040204020203" pitchFamily="34" charset="0"/>
                <a:cs typeface="Segoe UI" panose="020B0502040204020203" pitchFamily="34" charset="0"/>
              </a:rPr>
            </a:br>
            <a:r>
              <a:rPr lang="en-US" sz="2400" b="1" dirty="0" smtClean="0">
                <a:latin typeface="Segoe UI" panose="020B0502040204020203" pitchFamily="34" charset="0"/>
                <a:ea typeface="Segoe UI" panose="020B0502040204020203" pitchFamily="34" charset="0"/>
                <a:cs typeface="Segoe UI" panose="020B0502040204020203" pitchFamily="34" charset="0"/>
              </a:rPr>
              <a:t>NICA </a:t>
            </a:r>
            <a:r>
              <a:rPr lang="en-US" sz="2400" b="1" dirty="0" smtClean="0">
                <a:latin typeface="Segoe UI" panose="020B0502040204020203" pitchFamily="34" charset="0"/>
                <a:ea typeface="Segoe UI" panose="020B0502040204020203" pitchFamily="34" charset="0"/>
                <a:cs typeface="Segoe UI" panose="020B0502040204020203" pitchFamily="34" charset="0"/>
              </a:rPr>
              <a:t>cluster: </a:t>
            </a:r>
            <a:r>
              <a:rPr lang="en-US" sz="2400" dirty="0">
                <a:latin typeface="Segoe UI" panose="020B0502040204020203" pitchFamily="34" charset="0"/>
                <a:ea typeface="Segoe UI" panose="020B0502040204020203" pitchFamily="34" charset="0"/>
                <a:cs typeface="Segoe UI" panose="020B0502040204020203" pitchFamily="34" charset="0"/>
              </a:rPr>
              <a:t>Ivan </a:t>
            </a:r>
            <a:r>
              <a:rPr lang="en-US" sz="2400" dirty="0" smtClean="0">
                <a:latin typeface="Segoe UI" panose="020B0502040204020203" pitchFamily="34" charset="0"/>
                <a:ea typeface="Segoe UI" panose="020B0502040204020203" pitchFamily="34" charset="0"/>
                <a:cs typeface="Segoe UI" panose="020B0502040204020203" pitchFamily="34" charset="0"/>
              </a:rPr>
              <a:t>Slepov, </a:t>
            </a:r>
            <a:r>
              <a:rPr lang="en-US" sz="2400" dirty="0">
                <a:latin typeface="Segoe UI" panose="020B0502040204020203" pitchFamily="34" charset="0"/>
                <a:ea typeface="Segoe UI" panose="020B0502040204020203" pitchFamily="34" charset="0"/>
                <a:cs typeface="Segoe UI" panose="020B0502040204020203" pitchFamily="34" charset="0"/>
              </a:rPr>
              <a:t>Boris </a:t>
            </a:r>
            <a:r>
              <a:rPr lang="en-US" sz="2400" dirty="0" smtClean="0">
                <a:latin typeface="Segoe UI" panose="020B0502040204020203" pitchFamily="34" charset="0"/>
                <a:ea typeface="Segoe UI" panose="020B0502040204020203" pitchFamily="34" charset="0"/>
                <a:cs typeface="Segoe UI" panose="020B0502040204020203" pitchFamily="34" charset="0"/>
              </a:rPr>
              <a:t>Schinov</a:t>
            </a:r>
            <a:r>
              <a:rPr lang="en-US" sz="2400" dirty="0">
                <a:latin typeface="Segoe UI" panose="020B0502040204020203" pitchFamily="34" charset="0"/>
                <a:ea typeface="Segoe UI" panose="020B0502040204020203" pitchFamily="34" charset="0"/>
                <a:cs typeface="Segoe UI" panose="020B0502040204020203" pitchFamily="34" charset="0"/>
              </a:rPr>
              <a:t/>
            </a:r>
            <a:br>
              <a:rPr lang="en-US" sz="2400" dirty="0">
                <a:latin typeface="Segoe UI" panose="020B0502040204020203" pitchFamily="34" charset="0"/>
                <a:ea typeface="Segoe UI" panose="020B0502040204020203" pitchFamily="34" charset="0"/>
                <a:cs typeface="Segoe UI" panose="020B0502040204020203" pitchFamily="34" charset="0"/>
              </a:rPr>
            </a:br>
            <a:r>
              <a:rPr lang="en-US" sz="2400" b="1" dirty="0">
                <a:latin typeface="Segoe UI" panose="020B0502040204020203" pitchFamily="34" charset="0"/>
                <a:ea typeface="Segoe UI" panose="020B0502040204020203" pitchFamily="34" charset="0"/>
                <a:cs typeface="Segoe UI" panose="020B0502040204020203" pitchFamily="34" charset="0"/>
              </a:rPr>
              <a:t>Tier-1,Tier-2, EOS:   </a:t>
            </a:r>
            <a:r>
              <a:rPr lang="en-US" sz="2400" dirty="0">
                <a:latin typeface="Segoe UI" panose="020B0502040204020203" pitchFamily="34" charset="0"/>
                <a:ea typeface="Segoe UI" panose="020B0502040204020203" pitchFamily="34" charset="0"/>
                <a:cs typeface="Segoe UI" panose="020B0502040204020203" pitchFamily="34" charset="0"/>
              </a:rPr>
              <a:t>Valery Mitsyn</a:t>
            </a:r>
            <a:br>
              <a:rPr lang="en-US" sz="2400" dirty="0">
                <a:latin typeface="Segoe UI" panose="020B0502040204020203" pitchFamily="34" charset="0"/>
                <a:ea typeface="Segoe UI" panose="020B0502040204020203" pitchFamily="34" charset="0"/>
                <a:cs typeface="Segoe UI" panose="020B0502040204020203" pitchFamily="34" charset="0"/>
              </a:rPr>
            </a:br>
            <a:endParaRPr lang="en-US" sz="2400" dirty="0">
              <a:latin typeface="Segoe UI" panose="020B0502040204020203" pitchFamily="34" charset="0"/>
              <a:ea typeface="Segoe UI" panose="020B0502040204020203" pitchFamily="34" charset="0"/>
              <a:cs typeface="Segoe UI" panose="020B0502040204020203" pitchFamily="34" charset="0"/>
            </a:endParaRPr>
          </a:p>
        </p:txBody>
      </p:sp>
      <p:sp>
        <p:nvSpPr>
          <p:cNvPr id="6" name="Title 2"/>
          <p:cNvSpPr txBox="1">
            <a:spLocks/>
          </p:cNvSpPr>
          <p:nvPr/>
        </p:nvSpPr>
        <p:spPr>
          <a:xfrm>
            <a:off x="0" y="0"/>
            <a:ext cx="9144000" cy="1222611"/>
          </a:xfrm>
          <a:prstGeom prst="rect">
            <a:avLst/>
          </a:prstGeom>
        </p:spPr>
        <p:txBody>
          <a:bodyPr vert="horz" lIns="45720" rIns="45720" anchor="ctr">
            <a:no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spcBef>
                <a:spcPts val="0"/>
              </a:spcBef>
            </a:pPr>
            <a:r>
              <a:rPr lang="en-US" sz="5400" dirty="0" smtClean="0">
                <a:latin typeface="Segoe UI Light" panose="020B0502040204020203" pitchFamily="34" charset="0"/>
              </a:rPr>
              <a:t>List </a:t>
            </a:r>
            <a:r>
              <a:rPr lang="en-US" sz="5400" dirty="0">
                <a:latin typeface="Segoe UI Light" panose="020B0502040204020203" pitchFamily="34" charset="0"/>
              </a:rPr>
              <a:t>of participants</a:t>
            </a:r>
          </a:p>
        </p:txBody>
      </p:sp>
      <p:sp>
        <p:nvSpPr>
          <p:cNvPr id="2" name="Slide Number Placeholder 1">
            <a:extLst>
              <a:ext uri="{FF2B5EF4-FFF2-40B4-BE49-F238E27FC236}">
                <a16:creationId xmlns:a16="http://schemas.microsoft.com/office/drawing/2014/main" id="{05DB19AF-5667-43E1-8812-1106479F6DF9}"/>
              </a:ext>
            </a:extLst>
          </p:cNvPr>
          <p:cNvSpPr>
            <a:spLocks noGrp="1"/>
          </p:cNvSpPr>
          <p:nvPr>
            <p:ph type="sldNum" sz="quarter" idx="4"/>
          </p:nvPr>
        </p:nvSpPr>
        <p:spPr/>
        <p:txBody>
          <a:bodyPr/>
          <a:lstStyle/>
          <a:p>
            <a:fld id="{17918391-D411-FE40-AAD7-861AE5233E0E}" type="slidenum">
              <a:rPr lang="en-US" smtClean="0"/>
              <a:pPr/>
              <a:t>17</a:t>
            </a:fld>
            <a:endParaRPr lang="en-US" dirty="0"/>
          </a:p>
        </p:txBody>
      </p:sp>
    </p:spTree>
    <p:extLst>
      <p:ext uri="{BB962C8B-B14F-4D97-AF65-F5344CB8AC3E}">
        <p14:creationId xmlns:p14="http://schemas.microsoft.com/office/powerpoint/2010/main" val="2392569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4888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0" y="7672"/>
            <a:ext cx="9144000" cy="1222611"/>
          </a:xfrm>
          <a:prstGeom prst="rect">
            <a:avLst/>
          </a:prstGeom>
        </p:spPr>
        <p:txBody>
          <a:bodyPr vert="horz" lIns="45720" rIns="45720" anchor="ctr">
            <a:no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spcBef>
                <a:spcPts val="0"/>
              </a:spcBef>
            </a:pPr>
            <a:r>
              <a:rPr lang="en-US" sz="4000" dirty="0">
                <a:latin typeface="Segoe UI Light" panose="020B0502040204020203" pitchFamily="34" charset="0"/>
              </a:rPr>
              <a:t>Individual CPU core performance study</a:t>
            </a:r>
          </a:p>
        </p:txBody>
      </p:sp>
      <p:sp>
        <p:nvSpPr>
          <p:cNvPr id="10" name="Slide Number Placeholder 9">
            <a:extLst>
              <a:ext uri="{FF2B5EF4-FFF2-40B4-BE49-F238E27FC236}">
                <a16:creationId xmlns:a16="http://schemas.microsoft.com/office/drawing/2014/main" id="{FA7A8869-A24A-48EA-B966-649E0F12C6FD}"/>
              </a:ext>
            </a:extLst>
          </p:cNvPr>
          <p:cNvSpPr>
            <a:spLocks noGrp="1"/>
          </p:cNvSpPr>
          <p:nvPr>
            <p:ph type="sldNum" sz="quarter" idx="4"/>
          </p:nvPr>
        </p:nvSpPr>
        <p:spPr/>
        <p:txBody>
          <a:bodyPr/>
          <a:lstStyle/>
          <a:p>
            <a:fld id="{17918391-D411-FE40-AAD7-861AE5233E0E}" type="slidenum">
              <a:rPr lang="en-US" smtClean="0"/>
              <a:pPr/>
              <a:t>19</a:t>
            </a:fld>
            <a:endParaRPr lang="en-US" dirty="0"/>
          </a:p>
        </p:txBody>
      </p:sp>
      <p:sp>
        <p:nvSpPr>
          <p:cNvPr id="12" name="Content Placeholder 3"/>
          <p:cNvSpPr txBox="1">
            <a:spLocks/>
          </p:cNvSpPr>
          <p:nvPr/>
        </p:nvSpPr>
        <p:spPr>
          <a:xfrm>
            <a:off x="290945" y="982800"/>
            <a:ext cx="8329353" cy="5475432"/>
          </a:xfrm>
          <a:prstGeom prst="rect">
            <a:avLst/>
          </a:prstGeom>
        </p:spPr>
        <p:txBody>
          <a:bodyPr/>
          <a:lst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endParaRPr lang="en-US" sz="2400" dirty="0">
              <a:latin typeface="Segoe UI Light" panose="020B0502040204020203" pitchFamily="34" charset="0"/>
            </a:endParaRPr>
          </a:p>
          <a:p>
            <a:r>
              <a:rPr lang="en-US" sz="2400" dirty="0">
                <a:latin typeface="Segoe UI Light" panose="020B0502040204020203" pitchFamily="34" charset="0"/>
              </a:rPr>
              <a:t>Centralized job management gives possibility for centralized and unified performance study of different computing resources.</a:t>
            </a:r>
          </a:p>
          <a:p>
            <a:endParaRPr lang="en-US" sz="2400" dirty="0">
              <a:latin typeface="Segoe UI Light" panose="020B0502040204020203" pitchFamily="34" charset="0"/>
            </a:endParaRPr>
          </a:p>
          <a:p>
            <a:r>
              <a:rPr lang="en-US" sz="2400" dirty="0">
                <a:latin typeface="Segoe UI Light" panose="020B0502040204020203" pitchFamily="34" charset="0"/>
              </a:rPr>
              <a:t>Before running user jobs DIRAC Pilots execute benchmark for CPU core they are running on. </a:t>
            </a:r>
          </a:p>
          <a:p>
            <a:endParaRPr lang="en-US" sz="2400" dirty="0">
              <a:latin typeface="Segoe UI Light" panose="020B0502040204020203" pitchFamily="34" charset="0"/>
            </a:endParaRPr>
          </a:p>
          <a:p>
            <a:r>
              <a:rPr lang="en-US" sz="2400" dirty="0">
                <a:latin typeface="Segoe UI Light" panose="020B0502040204020203" pitchFamily="34" charset="0"/>
              </a:rPr>
              <a:t>Benchmark is DiracBenchmark2012 or DB12. It  evaluate just CPU core performance. Disk I/O, RAM speed, Network, CPU caches and other highly important aspects of performance are </a:t>
            </a:r>
            <a:r>
              <a:rPr lang="en-US" sz="2400" b="1" dirty="0">
                <a:latin typeface="Segoe UI Light" panose="020B0502040204020203" pitchFamily="34" charset="0"/>
              </a:rPr>
              <a:t>neglected by DB12.</a:t>
            </a:r>
          </a:p>
        </p:txBody>
      </p:sp>
    </p:spTree>
    <p:extLst>
      <p:ext uri="{BB962C8B-B14F-4D97-AF65-F5344CB8AC3E}">
        <p14:creationId xmlns:p14="http://schemas.microsoft.com/office/powerpoint/2010/main" val="3193928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2107BF-C12A-460F-9912-EBFB9BC27EDE}"/>
              </a:ext>
            </a:extLst>
          </p:cNvPr>
          <p:cNvSpPr>
            <a:spLocks noGrp="1"/>
          </p:cNvSpPr>
          <p:nvPr>
            <p:ph type="sldNum" sz="quarter" idx="4"/>
          </p:nvPr>
        </p:nvSpPr>
        <p:spPr/>
        <p:txBody>
          <a:bodyPr/>
          <a:lstStyle/>
          <a:p>
            <a:fld id="{17918391-D411-FE40-AAD7-861AE5233E0E}" type="slidenum">
              <a:rPr lang="en-US" smtClean="0"/>
              <a:pPr/>
              <a:t>2</a:t>
            </a:fld>
            <a:endParaRPr lang="en-US" dirty="0"/>
          </a:p>
        </p:txBody>
      </p:sp>
      <p:sp>
        <p:nvSpPr>
          <p:cNvPr id="7" name="Title 3">
            <a:extLst>
              <a:ext uri="{FF2B5EF4-FFF2-40B4-BE49-F238E27FC236}">
                <a16:creationId xmlns:a16="http://schemas.microsoft.com/office/drawing/2014/main" id="{FD09149D-C845-77C4-94D7-C64A626C9F15}"/>
              </a:ext>
            </a:extLst>
          </p:cNvPr>
          <p:cNvSpPr>
            <a:spLocks noGrp="1"/>
          </p:cNvSpPr>
          <p:nvPr>
            <p:ph type="title"/>
          </p:nvPr>
        </p:nvSpPr>
        <p:spPr>
          <a:xfrm>
            <a:off x="0" y="4272"/>
            <a:ext cx="9141942" cy="1062528"/>
          </a:xfrm>
        </p:spPr>
        <p:txBody>
          <a:bodyPr>
            <a:normAutofit fontScale="90000"/>
          </a:bodyPr>
          <a:lstStyle/>
          <a:p>
            <a:pPr algn="ctr"/>
            <a:r>
              <a:rPr lang="en-US" sz="6700" dirty="0" smtClean="0">
                <a:latin typeface="Segoe UI Light" panose="020B0502040204020203" pitchFamily="34" charset="0"/>
                <a:cs typeface="Segoe UI Light" panose="020B0502040204020203" pitchFamily="34" charset="0"/>
              </a:rPr>
              <a:t>Run8 Data collection</a:t>
            </a:r>
            <a:endParaRPr lang="en-US" dirty="0">
              <a:latin typeface="Segoe UI Light" panose="020B0502040204020203" pitchFamily="34" charset="0"/>
              <a:cs typeface="Segoe UI Light" panose="020B0502040204020203"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836" y="900150"/>
            <a:ext cx="7535844" cy="5831716"/>
          </a:xfrm>
          <a:prstGeom prst="rect">
            <a:avLst/>
          </a:prstGeom>
        </p:spPr>
      </p:pic>
      <p:sp>
        <p:nvSpPr>
          <p:cNvPr id="13" name="TextBox 12"/>
          <p:cNvSpPr txBox="1"/>
          <p:nvPr/>
        </p:nvSpPr>
        <p:spPr>
          <a:xfrm>
            <a:off x="1237671" y="3936956"/>
            <a:ext cx="2947807" cy="444408"/>
          </a:xfrm>
          <a:prstGeom prst="rect">
            <a:avLst/>
          </a:prstGeom>
          <a:noFill/>
          <a:ln w="29160">
            <a:solidFill>
              <a:srgbClr val="FF0000"/>
            </a:solidFill>
            <a:prstDash val="solid"/>
          </a:ln>
        </p:spPr>
        <p:txBody>
          <a:bodyPr vert="horz" wrap="none" lIns="104400" tIns="59400" rIns="104400" bIns="59400" anchor="ctr" anchorCtr="0" compatLnSpc="0">
            <a:spAutoFit/>
          </a:bodyPr>
          <a:lstStyle/>
          <a:p>
            <a:pPr lvl="0" algn="ctr" hangingPunct="0">
              <a:defRPr sz="2200">
                <a:solidFill>
                  <a:srgbClr val="000000"/>
                </a:solidFill>
              </a:defRPr>
            </a:pPr>
            <a:r>
              <a:rPr lang="ru-RU" sz="2200" b="0" i="0" u="none" strike="noStrike" kern="1200" cap="none" dirty="0">
                <a:ln>
                  <a:noFill/>
                </a:ln>
                <a:solidFill>
                  <a:srgbClr val="000000"/>
                </a:solidFill>
                <a:latin typeface="Liberation Sans" pitchFamily="18"/>
                <a:ea typeface="DejaVu Sans" pitchFamily="2"/>
                <a:cs typeface="DejaVu Sans" pitchFamily="2"/>
              </a:rPr>
              <a:t>Total raw size </a:t>
            </a:r>
            <a:r>
              <a:rPr lang="ru-RU" sz="2200" b="0" i="0" u="none" strike="noStrike" kern="1200" cap="none" dirty="0" smtClean="0">
                <a:ln>
                  <a:noFill/>
                </a:ln>
                <a:solidFill>
                  <a:srgbClr val="000000"/>
                </a:solidFill>
                <a:latin typeface="Liberation Sans" pitchFamily="18"/>
                <a:ea typeface="DejaVu Sans" pitchFamily="2"/>
                <a:cs typeface="DejaVu Sans" pitchFamily="2"/>
              </a:rPr>
              <a:t>~</a:t>
            </a:r>
            <a:r>
              <a:rPr lang="en-US" sz="2200" b="0" i="0" u="none" strike="noStrike" kern="1200" cap="none" dirty="0" smtClean="0">
                <a:ln>
                  <a:noFill/>
                </a:ln>
                <a:solidFill>
                  <a:srgbClr val="000000"/>
                </a:solidFill>
                <a:latin typeface="Liberation Sans" pitchFamily="18"/>
                <a:ea typeface="DejaVu Sans" pitchFamily="2"/>
                <a:cs typeface="DejaVu Sans" pitchFamily="2"/>
              </a:rPr>
              <a:t> </a:t>
            </a:r>
            <a:r>
              <a:rPr lang="ru-RU" sz="2200" b="1" dirty="0" smtClean="0">
                <a:solidFill>
                  <a:srgbClr val="000000"/>
                </a:solidFill>
                <a:latin typeface="Liberation Sans" pitchFamily="18"/>
                <a:ea typeface="DejaVu Sans" pitchFamily="2"/>
                <a:cs typeface="DejaVu Sans" pitchFamily="2"/>
              </a:rPr>
              <a:t>436 TB</a:t>
            </a:r>
            <a:endParaRPr lang="ru-RU" sz="2200" b="1" i="0" u="none" strike="noStrike" kern="1200" cap="none" dirty="0">
              <a:ln>
                <a:noFill/>
              </a:ln>
              <a:solidFill>
                <a:srgbClr val="000000"/>
              </a:solidFill>
              <a:latin typeface="Liberation Sans" pitchFamily="18"/>
              <a:ea typeface="DejaVu Sans" pitchFamily="2"/>
              <a:cs typeface="DejaVu Sans" pitchFamily="2"/>
            </a:endParaRPr>
          </a:p>
        </p:txBody>
      </p:sp>
      <p:sp>
        <p:nvSpPr>
          <p:cNvPr id="14" name="TextBox 13"/>
          <p:cNvSpPr txBox="1"/>
          <p:nvPr/>
        </p:nvSpPr>
        <p:spPr>
          <a:xfrm>
            <a:off x="1475077" y="1396491"/>
            <a:ext cx="2196897" cy="444408"/>
          </a:xfrm>
          <a:prstGeom prst="rect">
            <a:avLst/>
          </a:prstGeom>
          <a:noFill/>
          <a:ln w="29160">
            <a:solidFill>
              <a:srgbClr val="FF0000"/>
            </a:solidFill>
            <a:prstDash val="solid"/>
          </a:ln>
        </p:spPr>
        <p:txBody>
          <a:bodyPr vert="horz" wrap="none" lIns="104400" tIns="59400" rIns="104400" bIns="59400" anchor="ctr" anchorCtr="0" compatLnSpc="0">
            <a:spAutoFit/>
          </a:bodyPr>
          <a:lstStyle/>
          <a:p>
            <a:pPr marL="0" marR="0" lvl="0" indent="0" algn="ctr" rtl="0" hangingPunct="0">
              <a:lnSpc>
                <a:spcPct val="100000"/>
              </a:lnSpc>
              <a:spcBef>
                <a:spcPts val="0"/>
              </a:spcBef>
              <a:spcAft>
                <a:spcPts val="0"/>
              </a:spcAft>
              <a:buNone/>
              <a:tabLst/>
              <a:defRPr sz="2200">
                <a:solidFill>
                  <a:srgbClr val="000000"/>
                </a:solidFill>
              </a:defRPr>
            </a:pPr>
            <a:r>
              <a:rPr lang="ru-RU" sz="2200" b="0" i="0" u="none" strike="noStrike" kern="1200" cap="none" dirty="0">
                <a:ln>
                  <a:noFill/>
                </a:ln>
                <a:solidFill>
                  <a:srgbClr val="000000"/>
                </a:solidFill>
                <a:latin typeface="Liberation Sans" pitchFamily="18"/>
                <a:ea typeface="DejaVu Sans" pitchFamily="2"/>
                <a:cs typeface="DejaVu Sans" pitchFamily="2"/>
              </a:rPr>
              <a:t>Total </a:t>
            </a:r>
            <a:r>
              <a:rPr lang="en-US" sz="2200" b="0" i="0" u="none" strike="noStrike" kern="1200" cap="none" dirty="0" smtClean="0">
                <a:ln>
                  <a:noFill/>
                </a:ln>
                <a:solidFill>
                  <a:srgbClr val="000000"/>
                </a:solidFill>
                <a:latin typeface="Liberation Sans" pitchFamily="18"/>
                <a:ea typeface="DejaVu Sans" pitchFamily="2"/>
                <a:cs typeface="DejaVu Sans" pitchFamily="2"/>
              </a:rPr>
              <a:t>files: </a:t>
            </a:r>
            <a:r>
              <a:rPr lang="ru-RU" sz="2200" b="1" i="0" u="none" strike="noStrike" kern="1200" cap="none" dirty="0" smtClean="0">
                <a:ln>
                  <a:noFill/>
                </a:ln>
                <a:solidFill>
                  <a:srgbClr val="000000"/>
                </a:solidFill>
                <a:latin typeface="Liberation Sans" pitchFamily="18"/>
                <a:ea typeface="DejaVu Sans" pitchFamily="2"/>
                <a:cs typeface="DejaVu Sans" pitchFamily="2"/>
              </a:rPr>
              <a:t>31306</a:t>
            </a:r>
            <a:endParaRPr lang="ru-RU" sz="2200" b="1" i="0" u="none" strike="noStrike" kern="1200" cap="none" dirty="0">
              <a:ln>
                <a:noFill/>
              </a:ln>
              <a:solidFill>
                <a:srgbClr val="000000"/>
              </a:solidFill>
              <a:latin typeface="Liberation Sans" pitchFamily="18"/>
              <a:ea typeface="DejaVu Sans" pitchFamily="2"/>
              <a:cs typeface="DejaVu Sans" pitchFamily="2"/>
            </a:endParaRPr>
          </a:p>
        </p:txBody>
      </p:sp>
    </p:spTree>
    <p:extLst>
      <p:ext uri="{BB962C8B-B14F-4D97-AF65-F5344CB8AC3E}">
        <p14:creationId xmlns:p14="http://schemas.microsoft.com/office/powerpoint/2010/main" val="20345668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0" y="7672"/>
            <a:ext cx="9144000" cy="1222611"/>
          </a:xfrm>
          <a:prstGeom prst="rect">
            <a:avLst/>
          </a:prstGeom>
        </p:spPr>
        <p:txBody>
          <a:bodyPr vert="horz" lIns="45720" rIns="45720" anchor="ctr">
            <a:no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spcBef>
                <a:spcPts val="0"/>
              </a:spcBef>
            </a:pPr>
            <a:r>
              <a:rPr lang="en-US" sz="5400" dirty="0">
                <a:latin typeface="Segoe UI Light" panose="020B0502040204020203" pitchFamily="34" charset="0"/>
              </a:rPr>
              <a:t>DB12 benchmark study</a:t>
            </a:r>
          </a:p>
        </p:txBody>
      </p:sp>
      <p:sp>
        <p:nvSpPr>
          <p:cNvPr id="2" name="Slide Number Placeholder 1">
            <a:extLst>
              <a:ext uri="{FF2B5EF4-FFF2-40B4-BE49-F238E27FC236}">
                <a16:creationId xmlns:a16="http://schemas.microsoft.com/office/drawing/2014/main" id="{F1ED6CF9-217E-4F24-B528-A226E9DCF43C}"/>
              </a:ext>
            </a:extLst>
          </p:cNvPr>
          <p:cNvSpPr>
            <a:spLocks noGrp="1"/>
          </p:cNvSpPr>
          <p:nvPr>
            <p:ph type="sldNum" sz="quarter" idx="4"/>
          </p:nvPr>
        </p:nvSpPr>
        <p:spPr/>
        <p:txBody>
          <a:bodyPr/>
          <a:lstStyle/>
          <a:p>
            <a:fld id="{17918391-D411-FE40-AAD7-861AE5233E0E}" type="slidenum">
              <a:rPr lang="en-US" smtClean="0"/>
              <a:pPr/>
              <a:t>20</a:t>
            </a:fld>
            <a:endParaRPr lang="en-US" dirty="0"/>
          </a:p>
        </p:txBody>
      </p:sp>
      <p:sp>
        <p:nvSpPr>
          <p:cNvPr id="12" name="TextBox 11">
            <a:extLst>
              <a:ext uri="{FF2B5EF4-FFF2-40B4-BE49-F238E27FC236}">
                <a16:creationId xmlns:a16="http://schemas.microsoft.com/office/drawing/2014/main" id="{A41A2799-F3CB-439C-AA05-A1FE93FB6082}"/>
              </a:ext>
            </a:extLst>
          </p:cNvPr>
          <p:cNvSpPr txBox="1"/>
          <p:nvPr/>
        </p:nvSpPr>
        <p:spPr>
          <a:xfrm>
            <a:off x="707912" y="1627540"/>
            <a:ext cx="3381950" cy="369332"/>
          </a:xfrm>
          <a:prstGeom prst="rect">
            <a:avLst/>
          </a:prstGeom>
          <a:noFill/>
          <a:ln>
            <a:noFill/>
          </a:ln>
        </p:spPr>
        <p:txBody>
          <a:bodyPr wrap="square" rtlCol="0">
            <a:spAutoFit/>
          </a:bodyPr>
          <a:lstStyle/>
          <a:p>
            <a:pPr algn="r"/>
            <a:r>
              <a:rPr lang="en-US" dirty="0">
                <a:solidFill>
                  <a:srgbClr val="0055A0"/>
                </a:solidFill>
                <a:latin typeface="Segoe UI Light" panose="020B0502040204020203" pitchFamily="34" charset="0"/>
                <a:ea typeface="Segoe UI" panose="020B0502040204020203" pitchFamily="34" charset="0"/>
                <a:cs typeface="Segoe UI" panose="020B0502040204020203" pitchFamily="34" charset="0"/>
              </a:rPr>
              <a:t>Piece of road from point  A to B</a:t>
            </a:r>
          </a:p>
        </p:txBody>
      </p:sp>
      <p:sp>
        <p:nvSpPr>
          <p:cNvPr id="7" name="TextBox 6">
            <a:extLst>
              <a:ext uri="{FF2B5EF4-FFF2-40B4-BE49-F238E27FC236}">
                <a16:creationId xmlns:a16="http://schemas.microsoft.com/office/drawing/2014/main" id="{A41A2799-F3CB-439C-AA05-A1FE93FB6082}"/>
              </a:ext>
            </a:extLst>
          </p:cNvPr>
          <p:cNvSpPr txBox="1"/>
          <p:nvPr/>
        </p:nvSpPr>
        <p:spPr>
          <a:xfrm>
            <a:off x="5440625" y="1627540"/>
            <a:ext cx="3009207" cy="369332"/>
          </a:xfrm>
          <a:prstGeom prst="rect">
            <a:avLst/>
          </a:prstGeom>
          <a:noFill/>
          <a:ln>
            <a:noFill/>
          </a:ln>
        </p:spPr>
        <p:txBody>
          <a:bodyPr wrap="square" rtlCol="0">
            <a:spAutoFit/>
          </a:bodyPr>
          <a:lstStyle/>
          <a:p>
            <a:pPr algn="just"/>
            <a:r>
              <a:rPr lang="en-US" dirty="0">
                <a:solidFill>
                  <a:srgbClr val="0055A0"/>
                </a:solidFill>
                <a:latin typeface="Segoe UI Light" panose="020B0502040204020203" pitchFamily="34" charset="0"/>
                <a:ea typeface="Segoe UI" panose="020B0502040204020203" pitchFamily="34" charset="0"/>
                <a:cs typeface="Segoe UI" panose="020B0502040204020203" pitchFamily="34" charset="0"/>
              </a:rPr>
              <a:t>A Monte-Carlo task</a:t>
            </a:r>
          </a:p>
        </p:txBody>
      </p:sp>
      <p:cxnSp>
        <p:nvCxnSpPr>
          <p:cNvPr id="4" name="Прямая со стрелкой 3"/>
          <p:cNvCxnSpPr/>
          <p:nvPr/>
        </p:nvCxnSpPr>
        <p:spPr>
          <a:xfrm flipH="1" flipV="1">
            <a:off x="4089862" y="1812175"/>
            <a:ext cx="1167883" cy="3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A41A2799-F3CB-439C-AA05-A1FE93FB6082}"/>
              </a:ext>
            </a:extLst>
          </p:cNvPr>
          <p:cNvSpPr txBox="1"/>
          <p:nvPr/>
        </p:nvSpPr>
        <p:spPr>
          <a:xfrm>
            <a:off x="5440624" y="2278704"/>
            <a:ext cx="3009207" cy="369332"/>
          </a:xfrm>
          <a:prstGeom prst="rect">
            <a:avLst/>
          </a:prstGeom>
          <a:noFill/>
          <a:ln>
            <a:noFill/>
          </a:ln>
        </p:spPr>
        <p:txBody>
          <a:bodyPr wrap="square" rtlCol="0">
            <a:spAutoFit/>
          </a:bodyPr>
          <a:lstStyle/>
          <a:p>
            <a:pPr algn="just"/>
            <a:r>
              <a:rPr lang="en-US" dirty="0">
                <a:solidFill>
                  <a:srgbClr val="0055A0"/>
                </a:solidFill>
                <a:latin typeface="Segoe UI Light" panose="020B0502040204020203" pitchFamily="34" charset="0"/>
                <a:ea typeface="Segoe UI" panose="020B0502040204020203" pitchFamily="34" charset="0"/>
                <a:cs typeface="Segoe UI" panose="020B0502040204020203" pitchFamily="34" charset="0"/>
              </a:rPr>
              <a:t>Performance of the computer</a:t>
            </a:r>
          </a:p>
        </p:txBody>
      </p:sp>
      <p:sp>
        <p:nvSpPr>
          <p:cNvPr id="10" name="TextBox 9">
            <a:extLst>
              <a:ext uri="{FF2B5EF4-FFF2-40B4-BE49-F238E27FC236}">
                <a16:creationId xmlns:a16="http://schemas.microsoft.com/office/drawing/2014/main" id="{A41A2799-F3CB-439C-AA05-A1FE93FB6082}"/>
              </a:ext>
            </a:extLst>
          </p:cNvPr>
          <p:cNvSpPr txBox="1"/>
          <p:nvPr/>
        </p:nvSpPr>
        <p:spPr>
          <a:xfrm>
            <a:off x="707912" y="2278704"/>
            <a:ext cx="3381950" cy="369332"/>
          </a:xfrm>
          <a:prstGeom prst="rect">
            <a:avLst/>
          </a:prstGeom>
          <a:noFill/>
          <a:ln>
            <a:noFill/>
          </a:ln>
        </p:spPr>
        <p:txBody>
          <a:bodyPr wrap="square" rtlCol="0">
            <a:spAutoFit/>
          </a:bodyPr>
          <a:lstStyle/>
          <a:p>
            <a:pPr algn="r"/>
            <a:r>
              <a:rPr lang="en-US" dirty="0">
                <a:solidFill>
                  <a:srgbClr val="0055A0"/>
                </a:solidFill>
                <a:latin typeface="Segoe UI Light" panose="020B0502040204020203" pitchFamily="34" charset="0"/>
                <a:ea typeface="Segoe UI" panose="020B0502040204020203" pitchFamily="34" charset="0"/>
                <a:cs typeface="Segoe UI" panose="020B0502040204020203" pitchFamily="34" charset="0"/>
              </a:rPr>
              <a:t>Speed of the car</a:t>
            </a:r>
          </a:p>
        </p:txBody>
      </p:sp>
      <p:cxnSp>
        <p:nvCxnSpPr>
          <p:cNvPr id="11" name="Прямая со стрелкой 10"/>
          <p:cNvCxnSpPr/>
          <p:nvPr/>
        </p:nvCxnSpPr>
        <p:spPr>
          <a:xfrm flipH="1" flipV="1">
            <a:off x="4089862" y="2463370"/>
            <a:ext cx="1167883" cy="3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A41A2799-F3CB-439C-AA05-A1FE93FB6082}"/>
              </a:ext>
            </a:extLst>
          </p:cNvPr>
          <p:cNvSpPr txBox="1"/>
          <p:nvPr/>
        </p:nvSpPr>
        <p:spPr>
          <a:xfrm>
            <a:off x="5440625" y="2920602"/>
            <a:ext cx="3009207" cy="369332"/>
          </a:xfrm>
          <a:prstGeom prst="rect">
            <a:avLst/>
          </a:prstGeom>
          <a:noFill/>
          <a:ln>
            <a:noFill/>
          </a:ln>
        </p:spPr>
        <p:txBody>
          <a:bodyPr wrap="square" rtlCol="0">
            <a:spAutoFit/>
          </a:bodyPr>
          <a:lstStyle/>
          <a:p>
            <a:pPr algn="just"/>
            <a:r>
              <a:rPr lang="en-US" dirty="0">
                <a:solidFill>
                  <a:srgbClr val="0055A0"/>
                </a:solidFill>
                <a:latin typeface="Segoe UI Light" panose="020B0502040204020203" pitchFamily="34" charset="0"/>
                <a:ea typeface="Segoe UI" panose="020B0502040204020203" pitchFamily="34" charset="0"/>
                <a:cs typeface="Segoe UI" panose="020B0502040204020203" pitchFamily="34" charset="0"/>
              </a:rPr>
              <a:t>Time to complete</a:t>
            </a:r>
          </a:p>
        </p:txBody>
      </p:sp>
      <p:sp>
        <p:nvSpPr>
          <p:cNvPr id="14" name="TextBox 13">
            <a:extLst>
              <a:ext uri="{FF2B5EF4-FFF2-40B4-BE49-F238E27FC236}">
                <a16:creationId xmlns:a16="http://schemas.microsoft.com/office/drawing/2014/main" id="{A41A2799-F3CB-439C-AA05-A1FE93FB6082}"/>
              </a:ext>
            </a:extLst>
          </p:cNvPr>
          <p:cNvSpPr txBox="1"/>
          <p:nvPr/>
        </p:nvSpPr>
        <p:spPr>
          <a:xfrm>
            <a:off x="1080655" y="2916077"/>
            <a:ext cx="3009207" cy="369332"/>
          </a:xfrm>
          <a:prstGeom prst="rect">
            <a:avLst/>
          </a:prstGeom>
          <a:noFill/>
          <a:ln>
            <a:noFill/>
          </a:ln>
        </p:spPr>
        <p:txBody>
          <a:bodyPr wrap="square" rtlCol="0">
            <a:spAutoFit/>
          </a:bodyPr>
          <a:lstStyle/>
          <a:p>
            <a:pPr algn="r"/>
            <a:r>
              <a:rPr lang="en-US" dirty="0">
                <a:solidFill>
                  <a:srgbClr val="0055A0"/>
                </a:solidFill>
                <a:latin typeface="Segoe UI Light" panose="020B0502040204020203" pitchFamily="34" charset="0"/>
                <a:ea typeface="Segoe UI" panose="020B0502040204020203" pitchFamily="34" charset="0"/>
                <a:cs typeface="Segoe UI" panose="020B0502040204020203" pitchFamily="34" charset="0"/>
              </a:rPr>
              <a:t>Time to complete</a:t>
            </a:r>
          </a:p>
        </p:txBody>
      </p:sp>
      <p:cxnSp>
        <p:nvCxnSpPr>
          <p:cNvPr id="15" name="Прямая со стрелкой 14"/>
          <p:cNvCxnSpPr/>
          <p:nvPr/>
        </p:nvCxnSpPr>
        <p:spPr>
          <a:xfrm flipH="1" flipV="1">
            <a:off x="4089862" y="3097019"/>
            <a:ext cx="1167883" cy="3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F8A6AA9-E19D-40BD-B5B3-90BA08F9A114}"/>
                  </a:ext>
                </a:extLst>
              </p:cNvPr>
              <p:cNvSpPr txBox="1"/>
              <p:nvPr/>
            </p:nvSpPr>
            <p:spPr>
              <a:xfrm>
                <a:off x="2626147" y="3871099"/>
                <a:ext cx="3891706" cy="7668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𝑇𝑖𝑚𝑒</m:t>
                      </m:r>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𝐴𝑚𝑜𝑢𝑛𝑡</m:t>
                          </m:r>
                          <m:r>
                            <a:rPr lang="en-US" sz="2400" b="0" i="1" smtClean="0">
                              <a:latin typeface="Cambria Math" panose="02040503050406030204" pitchFamily="18" charset="0"/>
                            </a:rPr>
                            <m:t> </m:t>
                          </m:r>
                          <m:r>
                            <a:rPr lang="en-US" sz="2400" b="0" i="1" smtClean="0">
                              <a:latin typeface="Cambria Math" panose="02040503050406030204" pitchFamily="18" charset="0"/>
                            </a:rPr>
                            <m:t>𝑜𝑓</m:t>
                          </m:r>
                          <m:r>
                            <a:rPr lang="en-US" sz="2400" b="0" i="1" smtClean="0">
                              <a:latin typeface="Cambria Math" panose="02040503050406030204" pitchFamily="18" charset="0"/>
                            </a:rPr>
                            <m:t> </m:t>
                          </m:r>
                          <m:r>
                            <a:rPr lang="en-US" sz="2400" b="0" i="1" smtClean="0">
                              <a:latin typeface="Cambria Math" panose="02040503050406030204" pitchFamily="18" charset="0"/>
                            </a:rPr>
                            <m:t>𝑤𝑜𝑟𝑘</m:t>
                          </m:r>
                        </m:num>
                        <m:den>
                          <m:r>
                            <a:rPr lang="en-US" sz="2400" b="0" i="1" smtClean="0">
                              <a:latin typeface="Cambria Math" panose="02040503050406030204" pitchFamily="18" charset="0"/>
                            </a:rPr>
                            <m:t>𝑆𝑝𝑒𝑒𝑑</m:t>
                          </m:r>
                          <m:r>
                            <a:rPr lang="en-US" sz="2400" b="0" i="1" smtClean="0">
                              <a:latin typeface="Cambria Math" panose="02040503050406030204" pitchFamily="18" charset="0"/>
                            </a:rPr>
                            <m:t> </m:t>
                          </m:r>
                          <m:r>
                            <a:rPr lang="en-US" sz="2400" b="0" i="1" smtClean="0">
                              <a:latin typeface="Cambria Math" panose="02040503050406030204" pitchFamily="18" charset="0"/>
                            </a:rPr>
                            <m:t>𝑜𝑓</m:t>
                          </m:r>
                          <m:r>
                            <a:rPr lang="en-US" sz="2400" b="0" i="1" smtClean="0">
                              <a:latin typeface="Cambria Math" panose="02040503050406030204" pitchFamily="18" charset="0"/>
                            </a:rPr>
                            <m:t> </m:t>
                          </m:r>
                          <m:r>
                            <a:rPr lang="en-US" sz="2400" b="0" i="1" smtClean="0">
                              <a:latin typeface="Cambria Math" panose="02040503050406030204" pitchFamily="18" charset="0"/>
                            </a:rPr>
                            <m:t>𝑐𝑜𝑚𝑝𝑢𝑡𝑒𝑟</m:t>
                          </m:r>
                        </m:den>
                      </m:f>
                    </m:oMath>
                  </m:oMathPara>
                </a14:m>
                <a:endParaRPr lang="en-US" sz="1600" dirty="0"/>
              </a:p>
            </p:txBody>
          </p:sp>
        </mc:Choice>
        <mc:Fallback xmlns="">
          <p:sp>
            <p:nvSpPr>
              <p:cNvPr id="16" name="TextBox 15">
                <a:extLst>
                  <a:ext uri="{FF2B5EF4-FFF2-40B4-BE49-F238E27FC236}">
                    <a16:creationId xmlns:a16="http://schemas.microsoft.com/office/drawing/2014/main" id="{FF8A6AA9-E19D-40BD-B5B3-90BA08F9A114}"/>
                  </a:ext>
                </a:extLst>
              </p:cNvPr>
              <p:cNvSpPr txBox="1">
                <a:spLocks noRot="1" noChangeAspect="1" noMove="1" noResize="1" noEditPoints="1" noAdjustHandles="1" noChangeArrowheads="1" noChangeShapeType="1" noTextEdit="1"/>
              </p:cNvSpPr>
              <p:nvPr/>
            </p:nvSpPr>
            <p:spPr>
              <a:xfrm>
                <a:off x="2626147" y="3871099"/>
                <a:ext cx="3891706" cy="766877"/>
              </a:xfrm>
              <a:prstGeom prst="rect">
                <a:avLst/>
              </a:prstGeom>
              <a:blipFill>
                <a:blip r:embed="rId2"/>
                <a:stretch>
                  <a:fillRect/>
                </a:stretch>
              </a:blipFill>
            </p:spPr>
            <p:txBody>
              <a:bodyPr/>
              <a:lstStyle/>
              <a:p>
                <a:r>
                  <a:rPr lang="ru-RU">
                    <a:noFill/>
                  </a:rPr>
                  <a:t> </a:t>
                </a:r>
              </a:p>
            </p:txBody>
          </p:sp>
        </mc:Fallback>
      </mc:AlternateContent>
      <p:sp>
        <p:nvSpPr>
          <p:cNvPr id="5" name="Прямоугольник 4"/>
          <p:cNvSpPr/>
          <p:nvPr/>
        </p:nvSpPr>
        <p:spPr>
          <a:xfrm>
            <a:off x="1571105" y="4637976"/>
            <a:ext cx="6184670" cy="646331"/>
          </a:xfrm>
          <a:prstGeom prst="rect">
            <a:avLst/>
          </a:prstGeom>
        </p:spPr>
        <p:txBody>
          <a:bodyPr wrap="square">
            <a:spAutoFit/>
          </a:bodyPr>
          <a:lstStyle/>
          <a:p>
            <a:pPr algn="just"/>
            <a:r>
              <a:rPr lang="en-US" dirty="0">
                <a:solidFill>
                  <a:srgbClr val="0055A0"/>
                </a:solidFill>
                <a:latin typeface="Segoe UI Light" panose="020B0502040204020203" pitchFamily="34" charset="0"/>
                <a:ea typeface="Segoe UI" panose="020B0502040204020203" pitchFamily="34" charset="0"/>
                <a:cs typeface="Segoe UI" panose="020B0502040204020203" pitchFamily="34" charset="0"/>
              </a:rPr>
              <a:t>DB12 gives results like: 10(old slow core), 17 (standard server core), 27 (high performance core)</a:t>
            </a:r>
          </a:p>
        </p:txBody>
      </p:sp>
      <p:sp>
        <p:nvSpPr>
          <p:cNvPr id="17" name="Прямоугольник 16"/>
          <p:cNvSpPr/>
          <p:nvPr/>
        </p:nvSpPr>
        <p:spPr>
          <a:xfrm>
            <a:off x="1571105" y="5279894"/>
            <a:ext cx="6184670" cy="1200329"/>
          </a:xfrm>
          <a:prstGeom prst="rect">
            <a:avLst/>
          </a:prstGeom>
        </p:spPr>
        <p:txBody>
          <a:bodyPr wrap="square">
            <a:spAutoFit/>
          </a:bodyPr>
          <a:lstStyle/>
          <a:p>
            <a:pPr algn="just"/>
            <a:r>
              <a:rPr lang="en-US" b="1" dirty="0">
                <a:solidFill>
                  <a:srgbClr val="0055A0"/>
                </a:solidFill>
                <a:latin typeface="Segoe UI Light" panose="020B0502040204020203" pitchFamily="34" charset="0"/>
                <a:ea typeface="Segoe UI" panose="020B0502040204020203" pitchFamily="34" charset="0"/>
                <a:cs typeface="Segoe UI" panose="020B0502040204020203" pitchFamily="34" charset="0"/>
              </a:rPr>
              <a:t>What if we build a plot, where X is DB12 result, Y is time in seconds. Then, every point on the plot represent one job.</a:t>
            </a:r>
          </a:p>
          <a:p>
            <a:pPr algn="just"/>
            <a:r>
              <a:rPr lang="en-US" b="1" dirty="0">
                <a:solidFill>
                  <a:srgbClr val="0055A0"/>
                </a:solidFill>
                <a:latin typeface="Segoe UI Light" panose="020B0502040204020203" pitchFamily="34" charset="0"/>
                <a:ea typeface="Segoe UI" panose="020B0502040204020203" pitchFamily="34" charset="0"/>
                <a:cs typeface="Segoe UI" panose="020B0502040204020203" pitchFamily="34" charset="0"/>
              </a:rPr>
              <a:t>It would be mostly useless if all jobs were unique and different. But, in the real life there are usually many similar jobs.</a:t>
            </a:r>
          </a:p>
        </p:txBody>
      </p:sp>
    </p:spTree>
    <p:extLst>
      <p:ext uri="{BB962C8B-B14F-4D97-AF65-F5344CB8AC3E}">
        <p14:creationId xmlns:p14="http://schemas.microsoft.com/office/powerpoint/2010/main" val="461450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29C876-378A-47B1-8F97-84C5F2D8077B}"/>
              </a:ext>
            </a:extLst>
          </p:cNvPr>
          <p:cNvSpPr>
            <a:spLocks noGrp="1"/>
          </p:cNvSpPr>
          <p:nvPr>
            <p:ph type="sldNum" sz="quarter" idx="4"/>
          </p:nvPr>
        </p:nvSpPr>
        <p:spPr/>
        <p:txBody>
          <a:bodyPr/>
          <a:lstStyle/>
          <a:p>
            <a:fld id="{17918391-D411-FE40-AAD7-861AE5233E0E}" type="slidenum">
              <a:rPr lang="en-US" smtClean="0"/>
              <a:pPr/>
              <a:t>21</a:t>
            </a:fld>
            <a:endParaRPr lang="en-US" dirty="0"/>
          </a:p>
        </p:txBody>
      </p:sp>
      <p:sp>
        <p:nvSpPr>
          <p:cNvPr id="9" name="Скругленный прямоугольник 8"/>
          <p:cNvSpPr/>
          <p:nvPr/>
        </p:nvSpPr>
        <p:spPr>
          <a:xfrm>
            <a:off x="101356" y="83941"/>
            <a:ext cx="8972743" cy="838771"/>
          </a:xfrm>
          <a:prstGeom prst="roundRect">
            <a:avLst>
              <a:gd name="adj" fmla="val 8410"/>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4800" dirty="0">
                <a:latin typeface="Segoe UI Light" panose="020B0502040204020203" pitchFamily="34" charset="0"/>
              </a:rPr>
              <a:t>Performance analysis</a:t>
            </a:r>
          </a:p>
        </p:txBody>
      </p:sp>
      <p:pic>
        <p:nvPicPr>
          <p:cNvPr id="4" name="Рисунок 3">
            <a:extLst>
              <a:ext uri="{FF2B5EF4-FFF2-40B4-BE49-F238E27FC236}">
                <a16:creationId xmlns:a16="http://schemas.microsoft.com/office/drawing/2014/main" id="{115BDE0E-90C6-754B-A712-706CB7A78D0A}"/>
              </a:ext>
            </a:extLst>
          </p:cNvPr>
          <p:cNvPicPr>
            <a:picLocks noChangeAspect="1"/>
          </p:cNvPicPr>
          <p:nvPr/>
        </p:nvPicPr>
        <p:blipFill>
          <a:blip r:embed="rId2"/>
          <a:stretch>
            <a:fillRect/>
          </a:stretch>
        </p:blipFill>
        <p:spPr>
          <a:xfrm>
            <a:off x="457199" y="825855"/>
            <a:ext cx="8473446" cy="5860800"/>
          </a:xfrm>
          <a:prstGeom prst="rect">
            <a:avLst/>
          </a:prstGeom>
        </p:spPr>
      </p:pic>
    </p:spTree>
    <p:extLst>
      <p:ext uri="{BB962C8B-B14F-4D97-AF65-F5344CB8AC3E}">
        <p14:creationId xmlns:p14="http://schemas.microsoft.com/office/powerpoint/2010/main" val="1621208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29C876-378A-47B1-8F97-84C5F2D8077B}"/>
              </a:ext>
            </a:extLst>
          </p:cNvPr>
          <p:cNvSpPr>
            <a:spLocks noGrp="1"/>
          </p:cNvSpPr>
          <p:nvPr>
            <p:ph type="sldNum" sz="quarter" idx="4"/>
          </p:nvPr>
        </p:nvSpPr>
        <p:spPr/>
        <p:txBody>
          <a:bodyPr/>
          <a:lstStyle/>
          <a:p>
            <a:fld id="{17918391-D411-FE40-AAD7-861AE5233E0E}" type="slidenum">
              <a:rPr lang="en-US" smtClean="0"/>
              <a:pPr/>
              <a:t>22</a:t>
            </a:fld>
            <a:endParaRPr lang="en-US" dirty="0"/>
          </a:p>
        </p:txBody>
      </p:sp>
      <p:sp>
        <p:nvSpPr>
          <p:cNvPr id="9" name="Скругленный прямоугольник 8"/>
          <p:cNvSpPr/>
          <p:nvPr/>
        </p:nvSpPr>
        <p:spPr>
          <a:xfrm>
            <a:off x="101356" y="83941"/>
            <a:ext cx="8972743" cy="838771"/>
          </a:xfrm>
          <a:prstGeom prst="roundRect">
            <a:avLst>
              <a:gd name="adj" fmla="val 8410"/>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4800" dirty="0">
                <a:latin typeface="Segoe UI Light" panose="020B0502040204020203" pitchFamily="34" charset="0"/>
              </a:rPr>
              <a:t>Performance analysis</a:t>
            </a:r>
          </a:p>
        </p:txBody>
      </p:sp>
      <p:pic>
        <p:nvPicPr>
          <p:cNvPr id="3" name="Рисунок 2">
            <a:extLst>
              <a:ext uri="{FF2B5EF4-FFF2-40B4-BE49-F238E27FC236}">
                <a16:creationId xmlns:a16="http://schemas.microsoft.com/office/drawing/2014/main" id="{B8323413-3E05-B119-E4A2-A4AFAED4EB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839" y="898946"/>
            <a:ext cx="8603673" cy="5875113"/>
          </a:xfrm>
          <a:prstGeom prst="rect">
            <a:avLst/>
          </a:prstGeom>
        </p:spPr>
      </p:pic>
      <p:sp>
        <p:nvSpPr>
          <p:cNvPr id="5" name="Скругленный прямоугольник 4">
            <a:extLst>
              <a:ext uri="{FF2B5EF4-FFF2-40B4-BE49-F238E27FC236}">
                <a16:creationId xmlns:a16="http://schemas.microsoft.com/office/drawing/2014/main" id="{DB7C875D-0AFD-E733-9390-4FD780075196}"/>
              </a:ext>
            </a:extLst>
          </p:cNvPr>
          <p:cNvSpPr/>
          <p:nvPr/>
        </p:nvSpPr>
        <p:spPr>
          <a:xfrm>
            <a:off x="1942352" y="5851346"/>
            <a:ext cx="6342611" cy="216131"/>
          </a:xfrm>
          <a:prstGeom prst="roundRect">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6" name="TextBox 5">
            <a:extLst>
              <a:ext uri="{FF2B5EF4-FFF2-40B4-BE49-F238E27FC236}">
                <a16:creationId xmlns:a16="http://schemas.microsoft.com/office/drawing/2014/main" id="{CBB5D616-3BD3-59A2-6F75-499A2FE22793}"/>
              </a:ext>
            </a:extLst>
          </p:cNvPr>
          <p:cNvSpPr txBox="1"/>
          <p:nvPr/>
        </p:nvSpPr>
        <p:spPr>
          <a:xfrm>
            <a:off x="5943587" y="5234619"/>
            <a:ext cx="2427316" cy="646331"/>
          </a:xfrm>
          <a:prstGeom prst="rect">
            <a:avLst/>
          </a:prstGeom>
          <a:noFill/>
          <a:ln>
            <a:noFill/>
          </a:ln>
        </p:spPr>
        <p:txBody>
          <a:bodyPr wrap="square" rtlCol="0">
            <a:spAutoFit/>
          </a:bodyPr>
          <a:lstStyle/>
          <a:p>
            <a:pPr algn="r"/>
            <a:r>
              <a:rPr lang="en-US" b="1" dirty="0">
                <a:solidFill>
                  <a:srgbClr val="0055A0"/>
                </a:solidFill>
                <a:latin typeface="Segoe UI Light" panose="020B0502040204020203" pitchFamily="34" charset="0"/>
                <a:ea typeface="Segoe UI" panose="020B0502040204020203" pitchFamily="34" charset="0"/>
                <a:cs typeface="Segoe UI" panose="020B0502040204020203" pitchFamily="34" charset="0"/>
              </a:rPr>
              <a:t>Immediate errors  or short jobs</a:t>
            </a:r>
          </a:p>
        </p:txBody>
      </p:sp>
      <p:sp>
        <p:nvSpPr>
          <p:cNvPr id="7" name="Скругленный прямоугольник 6">
            <a:extLst>
              <a:ext uri="{FF2B5EF4-FFF2-40B4-BE49-F238E27FC236}">
                <a16:creationId xmlns:a16="http://schemas.microsoft.com/office/drawing/2014/main" id="{CF0BE8A1-4278-A235-F01F-715B5C0CC37D}"/>
              </a:ext>
            </a:extLst>
          </p:cNvPr>
          <p:cNvSpPr/>
          <p:nvPr/>
        </p:nvSpPr>
        <p:spPr>
          <a:xfrm>
            <a:off x="2908071" y="4543877"/>
            <a:ext cx="278532" cy="1201773"/>
          </a:xfrm>
          <a:prstGeom prst="roundRect">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8" name="Скругленный прямоугольник 7">
            <a:extLst>
              <a:ext uri="{FF2B5EF4-FFF2-40B4-BE49-F238E27FC236}">
                <a16:creationId xmlns:a16="http://schemas.microsoft.com/office/drawing/2014/main" id="{8E5DC312-8AB7-B558-7636-228BC687506F}"/>
              </a:ext>
            </a:extLst>
          </p:cNvPr>
          <p:cNvSpPr/>
          <p:nvPr/>
        </p:nvSpPr>
        <p:spPr>
          <a:xfrm>
            <a:off x="3486526" y="4625803"/>
            <a:ext cx="278532" cy="1201773"/>
          </a:xfrm>
          <a:prstGeom prst="roundRect">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0" name="Скругленный прямоугольник 9">
            <a:extLst>
              <a:ext uri="{FF2B5EF4-FFF2-40B4-BE49-F238E27FC236}">
                <a16:creationId xmlns:a16="http://schemas.microsoft.com/office/drawing/2014/main" id="{082030D3-B44E-A20F-D018-AAE959B39F58}"/>
              </a:ext>
            </a:extLst>
          </p:cNvPr>
          <p:cNvSpPr/>
          <p:nvPr/>
        </p:nvSpPr>
        <p:spPr>
          <a:xfrm>
            <a:off x="3970658" y="4808683"/>
            <a:ext cx="922713" cy="936967"/>
          </a:xfrm>
          <a:prstGeom prst="roundRect">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1" name="Скругленный прямоугольник 10">
            <a:extLst>
              <a:ext uri="{FF2B5EF4-FFF2-40B4-BE49-F238E27FC236}">
                <a16:creationId xmlns:a16="http://schemas.microsoft.com/office/drawing/2014/main" id="{95CADD02-10CF-96D9-DC99-9A8C53C7FB5B}"/>
              </a:ext>
            </a:extLst>
          </p:cNvPr>
          <p:cNvSpPr/>
          <p:nvPr/>
        </p:nvSpPr>
        <p:spPr>
          <a:xfrm>
            <a:off x="5065251" y="4970597"/>
            <a:ext cx="792396" cy="856979"/>
          </a:xfrm>
          <a:prstGeom prst="roundRect">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cxnSp>
        <p:nvCxnSpPr>
          <p:cNvPr id="12" name="Прямая соединительная линия 11">
            <a:extLst>
              <a:ext uri="{FF2B5EF4-FFF2-40B4-BE49-F238E27FC236}">
                <a16:creationId xmlns:a16="http://schemas.microsoft.com/office/drawing/2014/main" id="{B03F4F78-1065-1EFD-3DBA-D5502B2826CA}"/>
              </a:ext>
            </a:extLst>
          </p:cNvPr>
          <p:cNvCxnSpPr/>
          <p:nvPr/>
        </p:nvCxnSpPr>
        <p:spPr>
          <a:xfrm flipH="1">
            <a:off x="953498" y="4970597"/>
            <a:ext cx="1954573" cy="42848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id="{52A2100E-A060-A5D9-B3AC-7E7C58EFB874}"/>
              </a:ext>
            </a:extLst>
          </p:cNvPr>
          <p:cNvCxnSpPr/>
          <p:nvPr/>
        </p:nvCxnSpPr>
        <p:spPr>
          <a:xfrm flipH="1">
            <a:off x="953498" y="4961682"/>
            <a:ext cx="2544418" cy="44928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id="{07F97F8B-DF62-DE1D-DAEE-AFFAC2F8610A}"/>
              </a:ext>
            </a:extLst>
          </p:cNvPr>
          <p:cNvCxnSpPr/>
          <p:nvPr/>
        </p:nvCxnSpPr>
        <p:spPr>
          <a:xfrm flipH="1">
            <a:off x="953498" y="4970597"/>
            <a:ext cx="3017160" cy="44037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id="{5C3A961F-A657-DDA6-0F6C-236CFBD23038}"/>
              </a:ext>
            </a:extLst>
          </p:cNvPr>
          <p:cNvCxnSpPr/>
          <p:nvPr/>
        </p:nvCxnSpPr>
        <p:spPr>
          <a:xfrm flipH="1">
            <a:off x="953498" y="5243632"/>
            <a:ext cx="4160160" cy="16733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Полилиния 15">
            <a:extLst>
              <a:ext uri="{FF2B5EF4-FFF2-40B4-BE49-F238E27FC236}">
                <a16:creationId xmlns:a16="http://schemas.microsoft.com/office/drawing/2014/main" id="{A4D0174B-1987-B29B-4F3E-448E2B4C7A31}"/>
              </a:ext>
            </a:extLst>
          </p:cNvPr>
          <p:cNvSpPr/>
          <p:nvPr/>
        </p:nvSpPr>
        <p:spPr>
          <a:xfrm>
            <a:off x="1342981" y="2743821"/>
            <a:ext cx="7095344" cy="2490798"/>
          </a:xfrm>
          <a:custGeom>
            <a:avLst/>
            <a:gdLst>
              <a:gd name="connsiteX0" fmla="*/ 316739 w 7095344"/>
              <a:gd name="connsiteY0" fmla="*/ 106631 h 2490798"/>
              <a:gd name="connsiteX1" fmla="*/ 1779779 w 7095344"/>
              <a:gd name="connsiteY1" fmla="*/ 912965 h 2490798"/>
              <a:gd name="connsiteX2" fmla="*/ 2852120 w 7095344"/>
              <a:gd name="connsiteY2" fmla="*/ 1395103 h 2490798"/>
              <a:gd name="connsiteX3" fmla="*/ 4672608 w 7095344"/>
              <a:gd name="connsiteY3" fmla="*/ 1636173 h 2490798"/>
              <a:gd name="connsiteX4" fmla="*/ 5969393 w 7095344"/>
              <a:gd name="connsiteY4" fmla="*/ 1794114 h 2490798"/>
              <a:gd name="connsiteX5" fmla="*/ 7033422 w 7095344"/>
              <a:gd name="connsiteY5" fmla="*/ 2051809 h 2490798"/>
              <a:gd name="connsiteX6" fmla="*/ 6750790 w 7095344"/>
              <a:gd name="connsiteY6" fmla="*/ 2484071 h 2490798"/>
              <a:gd name="connsiteX7" fmla="*/ 4955240 w 7095344"/>
              <a:gd name="connsiteY7" fmla="*/ 2301191 h 2490798"/>
              <a:gd name="connsiteX8" fmla="*/ 3733270 w 7095344"/>
              <a:gd name="connsiteY8" fmla="*/ 2109998 h 2490798"/>
              <a:gd name="connsiteX9" fmla="*/ 2394920 w 7095344"/>
              <a:gd name="connsiteY9" fmla="*/ 1885554 h 2490798"/>
              <a:gd name="connsiteX10" fmla="*/ 1073197 w 7095344"/>
              <a:gd name="connsiteY10" fmla="*/ 1469918 h 2490798"/>
              <a:gd name="connsiteX11" fmla="*/ 449742 w 7095344"/>
              <a:gd name="connsiteY11" fmla="*/ 1021031 h 2490798"/>
              <a:gd name="connsiteX12" fmla="*/ 9168 w 7095344"/>
              <a:gd name="connsiteY12" fmla="*/ 414202 h 2490798"/>
              <a:gd name="connsiteX13" fmla="*/ 167110 w 7095344"/>
              <a:gd name="connsiteY13" fmla="*/ 40129 h 2490798"/>
              <a:gd name="connsiteX14" fmla="*/ 316739 w 7095344"/>
              <a:gd name="connsiteY14" fmla="*/ 106631 h 249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95344" h="2490798">
                <a:moveTo>
                  <a:pt x="316739" y="106631"/>
                </a:moveTo>
                <a:cubicBezTo>
                  <a:pt x="585517" y="252104"/>
                  <a:pt x="1357216" y="698220"/>
                  <a:pt x="1779779" y="912965"/>
                </a:cubicBezTo>
                <a:cubicBezTo>
                  <a:pt x="2202343" y="1127710"/>
                  <a:pt x="2369982" y="1274568"/>
                  <a:pt x="2852120" y="1395103"/>
                </a:cubicBezTo>
                <a:cubicBezTo>
                  <a:pt x="3334258" y="1515638"/>
                  <a:pt x="4672608" y="1636173"/>
                  <a:pt x="4672608" y="1636173"/>
                </a:cubicBezTo>
                <a:cubicBezTo>
                  <a:pt x="5192153" y="1702675"/>
                  <a:pt x="5575924" y="1724841"/>
                  <a:pt x="5969393" y="1794114"/>
                </a:cubicBezTo>
                <a:cubicBezTo>
                  <a:pt x="6362862" y="1863387"/>
                  <a:pt x="6903189" y="1936816"/>
                  <a:pt x="7033422" y="2051809"/>
                </a:cubicBezTo>
                <a:cubicBezTo>
                  <a:pt x="7163655" y="2166802"/>
                  <a:pt x="7097154" y="2442507"/>
                  <a:pt x="6750790" y="2484071"/>
                </a:cubicBezTo>
                <a:cubicBezTo>
                  <a:pt x="6404426" y="2525635"/>
                  <a:pt x="5458160" y="2363536"/>
                  <a:pt x="4955240" y="2301191"/>
                </a:cubicBezTo>
                <a:cubicBezTo>
                  <a:pt x="4452320" y="2238846"/>
                  <a:pt x="3733270" y="2109998"/>
                  <a:pt x="3733270" y="2109998"/>
                </a:cubicBezTo>
                <a:cubicBezTo>
                  <a:pt x="3306550" y="2040725"/>
                  <a:pt x="2838266" y="1992234"/>
                  <a:pt x="2394920" y="1885554"/>
                </a:cubicBezTo>
                <a:cubicBezTo>
                  <a:pt x="1951575" y="1778874"/>
                  <a:pt x="1397393" y="1614005"/>
                  <a:pt x="1073197" y="1469918"/>
                </a:cubicBezTo>
                <a:cubicBezTo>
                  <a:pt x="749001" y="1325831"/>
                  <a:pt x="627080" y="1196984"/>
                  <a:pt x="449742" y="1021031"/>
                </a:cubicBezTo>
                <a:cubicBezTo>
                  <a:pt x="272404" y="845078"/>
                  <a:pt x="56273" y="577686"/>
                  <a:pt x="9168" y="414202"/>
                </a:cubicBezTo>
                <a:cubicBezTo>
                  <a:pt x="-37937" y="250718"/>
                  <a:pt x="108921" y="88620"/>
                  <a:pt x="167110" y="40129"/>
                </a:cubicBezTo>
                <a:cubicBezTo>
                  <a:pt x="225299" y="-8362"/>
                  <a:pt x="47961" y="-38842"/>
                  <a:pt x="316739" y="106631"/>
                </a:cubicBezTo>
                <a:close/>
              </a:path>
            </a:pathLst>
          </a:cu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7" name="TextBox 16">
            <a:extLst>
              <a:ext uri="{FF2B5EF4-FFF2-40B4-BE49-F238E27FC236}">
                <a16:creationId xmlns:a16="http://schemas.microsoft.com/office/drawing/2014/main" id="{307CAF7C-CADC-1621-9D54-9E15497E0F31}"/>
              </a:ext>
            </a:extLst>
          </p:cNvPr>
          <p:cNvSpPr txBox="1"/>
          <p:nvPr/>
        </p:nvSpPr>
        <p:spPr>
          <a:xfrm>
            <a:off x="7516602" y="4353870"/>
            <a:ext cx="1570872" cy="369332"/>
          </a:xfrm>
          <a:prstGeom prst="rect">
            <a:avLst/>
          </a:prstGeom>
          <a:noFill/>
          <a:ln>
            <a:noFill/>
          </a:ln>
        </p:spPr>
        <p:txBody>
          <a:bodyPr wrap="square" rtlCol="0">
            <a:spAutoFit/>
          </a:bodyPr>
          <a:lstStyle/>
          <a:p>
            <a:pPr algn="r"/>
            <a:r>
              <a:rPr lang="en-US" b="1" dirty="0">
                <a:solidFill>
                  <a:srgbClr val="0055A0"/>
                </a:solidFill>
                <a:latin typeface="Segoe UI Light" panose="020B0502040204020203" pitchFamily="34" charset="0"/>
                <a:ea typeface="Segoe UI" panose="020B0502040204020203" pitchFamily="34" charset="0"/>
                <a:cs typeface="Segoe UI" panose="020B0502040204020203" pitchFamily="34" charset="0"/>
              </a:rPr>
              <a:t>MPD MC</a:t>
            </a:r>
          </a:p>
        </p:txBody>
      </p:sp>
      <p:sp>
        <p:nvSpPr>
          <p:cNvPr id="18" name="Скругленный прямоугольник 17">
            <a:extLst>
              <a:ext uri="{FF2B5EF4-FFF2-40B4-BE49-F238E27FC236}">
                <a16:creationId xmlns:a16="http://schemas.microsoft.com/office/drawing/2014/main" id="{116A86EC-B88B-CA7B-4F52-2AAF4B5EF7B9}"/>
              </a:ext>
            </a:extLst>
          </p:cNvPr>
          <p:cNvSpPr/>
          <p:nvPr/>
        </p:nvSpPr>
        <p:spPr>
          <a:xfrm>
            <a:off x="3186603" y="1242907"/>
            <a:ext cx="2346848" cy="3048217"/>
          </a:xfrm>
          <a:prstGeom prst="roundRect">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id="{6CCD9D2E-C924-45CD-039B-14F757784E56}"/>
              </a:ext>
            </a:extLst>
          </p:cNvPr>
          <p:cNvSpPr txBox="1"/>
          <p:nvPr/>
        </p:nvSpPr>
        <p:spPr>
          <a:xfrm>
            <a:off x="229531" y="1155257"/>
            <a:ext cx="3009207" cy="369332"/>
          </a:xfrm>
          <a:prstGeom prst="rect">
            <a:avLst/>
          </a:prstGeom>
          <a:noFill/>
          <a:ln>
            <a:noFill/>
          </a:ln>
        </p:spPr>
        <p:txBody>
          <a:bodyPr wrap="square" rtlCol="0">
            <a:spAutoFit/>
          </a:bodyPr>
          <a:lstStyle/>
          <a:p>
            <a:pPr algn="r"/>
            <a:r>
              <a:rPr lang="en-US" b="1" dirty="0" err="1">
                <a:solidFill>
                  <a:srgbClr val="0055A0"/>
                </a:solidFill>
                <a:latin typeface="Segoe UI Light" panose="020B0502040204020203" pitchFamily="34" charset="0"/>
                <a:ea typeface="Segoe UI" panose="020B0502040204020203" pitchFamily="34" charset="0"/>
                <a:cs typeface="Segoe UI" panose="020B0502040204020203" pitchFamily="34" charset="0"/>
              </a:rPr>
              <a:t>Folding@Home</a:t>
            </a:r>
            <a:endParaRPr lang="en-US" b="1" dirty="0">
              <a:solidFill>
                <a:srgbClr val="0055A0"/>
              </a:solidFill>
              <a:latin typeface="Segoe UI Light" panose="020B0502040204020203" pitchFamily="34" charset="0"/>
              <a:ea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27BCB224-83DD-57F9-FB38-615E6FD2781D}"/>
              </a:ext>
            </a:extLst>
          </p:cNvPr>
          <p:cNvSpPr txBox="1"/>
          <p:nvPr/>
        </p:nvSpPr>
        <p:spPr>
          <a:xfrm>
            <a:off x="50083" y="5450341"/>
            <a:ext cx="1570872" cy="646331"/>
          </a:xfrm>
          <a:prstGeom prst="rect">
            <a:avLst/>
          </a:prstGeom>
          <a:noFill/>
          <a:ln>
            <a:noFill/>
          </a:ln>
        </p:spPr>
        <p:txBody>
          <a:bodyPr wrap="square" rtlCol="0">
            <a:spAutoFit/>
          </a:bodyPr>
          <a:lstStyle/>
          <a:p>
            <a:pPr algn="r"/>
            <a:r>
              <a:rPr lang="en-US" b="1" dirty="0">
                <a:solidFill>
                  <a:srgbClr val="0055A0"/>
                </a:solidFill>
                <a:latin typeface="Segoe UI Light" panose="020B0502040204020203" pitchFamily="34" charset="0"/>
                <a:ea typeface="Segoe UI" panose="020B0502040204020203" pitchFamily="34" charset="0"/>
                <a:cs typeface="Segoe UI" panose="020B0502040204020203" pitchFamily="34" charset="0"/>
              </a:rPr>
              <a:t>Errors during execution</a:t>
            </a:r>
          </a:p>
        </p:txBody>
      </p:sp>
    </p:spTree>
    <p:extLst>
      <p:ext uri="{BB962C8B-B14F-4D97-AF65-F5344CB8AC3E}">
        <p14:creationId xmlns:p14="http://schemas.microsoft.com/office/powerpoint/2010/main" val="280141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10" grpId="0" animBg="1"/>
      <p:bldP spid="11" grpId="0" animBg="1"/>
      <p:bldP spid="16" grpId="0" animBg="1"/>
      <p:bldP spid="17" grpId="0"/>
      <p:bldP spid="18" grpId="0" animBg="1"/>
      <p:bldP spid="19"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29C876-378A-47B1-8F97-84C5F2D8077B}"/>
              </a:ext>
            </a:extLst>
          </p:cNvPr>
          <p:cNvSpPr>
            <a:spLocks noGrp="1"/>
          </p:cNvSpPr>
          <p:nvPr>
            <p:ph type="sldNum" sz="quarter" idx="4"/>
          </p:nvPr>
        </p:nvSpPr>
        <p:spPr/>
        <p:txBody>
          <a:bodyPr/>
          <a:lstStyle/>
          <a:p>
            <a:fld id="{17918391-D411-FE40-AAD7-861AE5233E0E}" type="slidenum">
              <a:rPr lang="en-US" smtClean="0"/>
              <a:pPr/>
              <a:t>23</a:t>
            </a:fld>
            <a:endParaRPr lang="en-US" dirty="0"/>
          </a:p>
        </p:txBody>
      </p:sp>
      <p:sp>
        <p:nvSpPr>
          <p:cNvPr id="9" name="Скругленный прямоугольник 8"/>
          <p:cNvSpPr/>
          <p:nvPr/>
        </p:nvSpPr>
        <p:spPr>
          <a:xfrm>
            <a:off x="101356" y="83941"/>
            <a:ext cx="8972743" cy="838771"/>
          </a:xfrm>
          <a:prstGeom prst="roundRect">
            <a:avLst>
              <a:gd name="adj" fmla="val 8410"/>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4800" dirty="0">
                <a:latin typeface="Segoe UI Light" panose="020B0502040204020203" pitchFamily="34" charset="0"/>
              </a:rPr>
              <a:t>Discoveries</a:t>
            </a:r>
          </a:p>
        </p:txBody>
      </p:sp>
      <p:pic>
        <p:nvPicPr>
          <p:cNvPr id="4" name="Picture 3">
            <a:extLst>
              <a:ext uri="{FF2B5EF4-FFF2-40B4-BE49-F238E27FC236}">
                <a16:creationId xmlns:a16="http://schemas.microsoft.com/office/drawing/2014/main" id="{628DF501-23EB-47FA-ACE0-9FA7A7FA81CE}"/>
              </a:ext>
            </a:extLst>
          </p:cNvPr>
          <p:cNvPicPr>
            <a:picLocks noChangeAspect="1"/>
          </p:cNvPicPr>
          <p:nvPr/>
        </p:nvPicPr>
        <p:blipFill rotWithShape="1">
          <a:blip r:embed="rId2"/>
          <a:srcRect t="3119"/>
          <a:stretch/>
        </p:blipFill>
        <p:spPr>
          <a:xfrm>
            <a:off x="0" y="1752599"/>
            <a:ext cx="9144000" cy="4468187"/>
          </a:xfrm>
          <a:prstGeom prst="rect">
            <a:avLst/>
          </a:prstGeom>
        </p:spPr>
      </p:pic>
      <p:sp>
        <p:nvSpPr>
          <p:cNvPr id="6" name="Oval 5">
            <a:extLst>
              <a:ext uri="{FF2B5EF4-FFF2-40B4-BE49-F238E27FC236}">
                <a16:creationId xmlns:a16="http://schemas.microsoft.com/office/drawing/2014/main" id="{7CD85D91-1E80-4EB3-BBEA-7D56A5BC14EC}"/>
              </a:ext>
            </a:extLst>
          </p:cNvPr>
          <p:cNvSpPr/>
          <p:nvPr/>
        </p:nvSpPr>
        <p:spPr>
          <a:xfrm>
            <a:off x="2228850" y="4248150"/>
            <a:ext cx="1885950" cy="733425"/>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E223D98-5E82-4692-8B9F-4F167219FFDE}"/>
              </a:ext>
            </a:extLst>
          </p:cNvPr>
          <p:cNvSpPr/>
          <p:nvPr/>
        </p:nvSpPr>
        <p:spPr>
          <a:xfrm>
            <a:off x="7458074" y="2914651"/>
            <a:ext cx="647701" cy="1943100"/>
          </a:xfrm>
          <a:prstGeom prst="ellipse">
            <a:avLst/>
          </a:prstGeom>
          <a:noFill/>
          <a:ln w="381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184FFD6-6FB5-4C8A-AEEF-A3D234FC2AC9}"/>
              </a:ext>
            </a:extLst>
          </p:cNvPr>
          <p:cNvSpPr/>
          <p:nvPr/>
        </p:nvSpPr>
        <p:spPr>
          <a:xfrm>
            <a:off x="6724650" y="4371975"/>
            <a:ext cx="1800225" cy="638176"/>
          </a:xfrm>
          <a:prstGeom prst="ellipse">
            <a:avLst/>
          </a:prstGeom>
          <a:noFill/>
          <a:ln w="381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Скругленный прямоугольник 16">
            <a:extLst>
              <a:ext uri="{FF2B5EF4-FFF2-40B4-BE49-F238E27FC236}">
                <a16:creationId xmlns:a16="http://schemas.microsoft.com/office/drawing/2014/main" id="{2F1F0F28-8B33-482C-8DE9-AB4FEFD3CE35}"/>
              </a:ext>
            </a:extLst>
          </p:cNvPr>
          <p:cNvSpPr/>
          <p:nvPr/>
        </p:nvSpPr>
        <p:spPr>
          <a:xfrm>
            <a:off x="608347" y="922712"/>
            <a:ext cx="3753196" cy="1029578"/>
          </a:xfrm>
          <a:prstGeom prst="round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C00000"/>
                </a:solidFill>
                <a:latin typeface="+mj-lt"/>
              </a:rPr>
              <a:t>Wrong AMD processors estimation</a:t>
            </a:r>
            <a:endParaRPr lang="ru-RU" sz="2000" dirty="0">
              <a:solidFill>
                <a:srgbClr val="C00000"/>
              </a:solidFill>
              <a:latin typeface="+mj-lt"/>
            </a:endParaRPr>
          </a:p>
        </p:txBody>
      </p:sp>
      <p:cxnSp>
        <p:nvCxnSpPr>
          <p:cNvPr id="12" name="Прямая со стрелкой 17">
            <a:extLst>
              <a:ext uri="{FF2B5EF4-FFF2-40B4-BE49-F238E27FC236}">
                <a16:creationId xmlns:a16="http://schemas.microsoft.com/office/drawing/2014/main" id="{8B8AB3D8-2D84-4CBE-9CD0-A8C7799CCB1E}"/>
              </a:ext>
            </a:extLst>
          </p:cNvPr>
          <p:cNvCxnSpPr>
            <a:cxnSpLocks/>
            <a:endCxn id="6" idx="0"/>
          </p:cNvCxnSpPr>
          <p:nvPr/>
        </p:nvCxnSpPr>
        <p:spPr>
          <a:xfrm>
            <a:off x="2495550" y="1952290"/>
            <a:ext cx="676275" cy="2295860"/>
          </a:xfrm>
          <a:prstGeom prst="straightConnector1">
            <a:avLst/>
          </a:prstGeom>
          <a:ln>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15" name="Скругленный прямоугольник 16">
            <a:extLst>
              <a:ext uri="{FF2B5EF4-FFF2-40B4-BE49-F238E27FC236}">
                <a16:creationId xmlns:a16="http://schemas.microsoft.com/office/drawing/2014/main" id="{9758C42F-FB4B-405A-9658-29E1E7EF6A4B}"/>
              </a:ext>
            </a:extLst>
          </p:cNvPr>
          <p:cNvSpPr/>
          <p:nvPr/>
        </p:nvSpPr>
        <p:spPr>
          <a:xfrm>
            <a:off x="4969890" y="955341"/>
            <a:ext cx="3753196" cy="1029578"/>
          </a:xfrm>
          <a:prstGeom prst="roundRect">
            <a:avLst/>
          </a:prstGeom>
          <a:noFill/>
          <a:ln w="381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FFC000"/>
                </a:solidFill>
                <a:latin typeface="+mj-lt"/>
              </a:rPr>
              <a:t>Occasional speed loss on high ram </a:t>
            </a:r>
            <a:r>
              <a:rPr lang="en-US" sz="2000" dirty="0" err="1">
                <a:solidFill>
                  <a:srgbClr val="FFC000"/>
                </a:solidFill>
                <a:latin typeface="+mj-lt"/>
              </a:rPr>
              <a:t>Govorun</a:t>
            </a:r>
            <a:r>
              <a:rPr lang="en-US" sz="2000" dirty="0">
                <a:solidFill>
                  <a:srgbClr val="FFC000"/>
                </a:solidFill>
                <a:latin typeface="+mj-lt"/>
              </a:rPr>
              <a:t> nodes</a:t>
            </a:r>
            <a:endParaRPr lang="ru-RU" sz="2000" dirty="0">
              <a:solidFill>
                <a:srgbClr val="FFC000"/>
              </a:solidFill>
              <a:latin typeface="+mj-lt"/>
            </a:endParaRPr>
          </a:p>
        </p:txBody>
      </p:sp>
      <p:cxnSp>
        <p:nvCxnSpPr>
          <p:cNvPr id="16" name="Прямая со стрелкой 17">
            <a:extLst>
              <a:ext uri="{FF2B5EF4-FFF2-40B4-BE49-F238E27FC236}">
                <a16:creationId xmlns:a16="http://schemas.microsoft.com/office/drawing/2014/main" id="{44C11147-6A8B-423E-8C60-AC564128E413}"/>
              </a:ext>
            </a:extLst>
          </p:cNvPr>
          <p:cNvCxnSpPr>
            <a:cxnSpLocks/>
          </p:cNvCxnSpPr>
          <p:nvPr/>
        </p:nvCxnSpPr>
        <p:spPr>
          <a:xfrm>
            <a:off x="5743574" y="1981410"/>
            <a:ext cx="1714500" cy="1361865"/>
          </a:xfrm>
          <a:prstGeom prst="straightConnector1">
            <a:avLst/>
          </a:prstGeom>
          <a:ln>
            <a:solidFill>
              <a:srgbClr val="FFC000"/>
            </a:solidFill>
            <a:tailEnd type="triangle"/>
          </a:ln>
        </p:spPr>
        <p:style>
          <a:lnRef idx="1">
            <a:schemeClr val="dk1"/>
          </a:lnRef>
          <a:fillRef idx="0">
            <a:schemeClr val="dk1"/>
          </a:fillRef>
          <a:effectRef idx="0">
            <a:schemeClr val="dk1"/>
          </a:effectRef>
          <a:fontRef idx="minor">
            <a:schemeClr val="tx1"/>
          </a:fontRef>
        </p:style>
      </p:cxnSp>
      <p:cxnSp>
        <p:nvCxnSpPr>
          <p:cNvPr id="5" name="Прямая со стрелкой 4">
            <a:extLst>
              <a:ext uri="{FF2B5EF4-FFF2-40B4-BE49-F238E27FC236}">
                <a16:creationId xmlns:a16="http://schemas.microsoft.com/office/drawing/2014/main" id="{A540570E-2E7D-B44A-881D-3598D614CD3A}"/>
              </a:ext>
            </a:extLst>
          </p:cNvPr>
          <p:cNvCxnSpPr/>
          <p:nvPr/>
        </p:nvCxnSpPr>
        <p:spPr>
          <a:xfrm>
            <a:off x="413657" y="5823857"/>
            <a:ext cx="8660442" cy="0"/>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7" name="Rectangle 80">
            <a:extLst>
              <a:ext uri="{FF2B5EF4-FFF2-40B4-BE49-F238E27FC236}">
                <a16:creationId xmlns:a16="http://schemas.microsoft.com/office/drawing/2014/main" id="{1F3ED65F-8021-B140-A937-B48EB010978C}"/>
              </a:ext>
            </a:extLst>
          </p:cNvPr>
          <p:cNvSpPr/>
          <p:nvPr/>
        </p:nvSpPr>
        <p:spPr>
          <a:xfrm>
            <a:off x="3298676" y="5976877"/>
            <a:ext cx="2510624" cy="461665"/>
          </a:xfrm>
          <a:prstGeom prst="rect">
            <a:avLst/>
          </a:prstGeom>
          <a:solidFill>
            <a:schemeClr val="bg1"/>
          </a:solidFill>
        </p:spPr>
        <p:txBody>
          <a:bodyPr wrap="none">
            <a:spAutoFit/>
          </a:bodyPr>
          <a:lstStyle/>
          <a:p>
            <a:pPr algn="ctr"/>
            <a:r>
              <a:rPr lang="en-US" sz="2400" dirty="0">
                <a:latin typeface="Segoe UI" panose="020B0502040204020203" pitchFamily="34" charset="0"/>
                <a:ea typeface="Segoe UI" panose="020B0502040204020203" pitchFamily="34" charset="0"/>
                <a:cs typeface="Segoe UI" panose="020B0502040204020203" pitchFamily="34" charset="0"/>
              </a:rPr>
              <a:t>DB12 benchmark</a:t>
            </a:r>
          </a:p>
        </p:txBody>
      </p:sp>
      <p:sp>
        <p:nvSpPr>
          <p:cNvPr id="18" name="Rectangle 80">
            <a:extLst>
              <a:ext uri="{FF2B5EF4-FFF2-40B4-BE49-F238E27FC236}">
                <a16:creationId xmlns:a16="http://schemas.microsoft.com/office/drawing/2014/main" id="{E9804061-8D04-6F40-BE96-A29990A74ECF}"/>
              </a:ext>
            </a:extLst>
          </p:cNvPr>
          <p:cNvSpPr/>
          <p:nvPr/>
        </p:nvSpPr>
        <p:spPr>
          <a:xfrm rot="16200000">
            <a:off x="-471968" y="3454992"/>
            <a:ext cx="1372300" cy="461665"/>
          </a:xfrm>
          <a:prstGeom prst="rect">
            <a:avLst/>
          </a:prstGeom>
          <a:solidFill>
            <a:schemeClr val="bg1"/>
          </a:solidFill>
        </p:spPr>
        <p:txBody>
          <a:bodyPr wrap="none">
            <a:spAutoFit/>
          </a:bodyPr>
          <a:lstStyle/>
          <a:p>
            <a:pPr algn="ctr"/>
            <a:r>
              <a:rPr lang="en-US" sz="2400" dirty="0" err="1">
                <a:latin typeface="Segoe UI" panose="020B0502040204020203" pitchFamily="34" charset="0"/>
                <a:ea typeface="Segoe UI" panose="020B0502040204020203" pitchFamily="34" charset="0"/>
                <a:cs typeface="Segoe UI" panose="020B0502040204020203" pitchFamily="34" charset="0"/>
              </a:rPr>
              <a:t>Walltime</a:t>
            </a:r>
            <a:endParaRPr lang="en-US" sz="2400" dirty="0">
              <a:latin typeface="Segoe UI" panose="020B0502040204020203" pitchFamily="34" charset="0"/>
              <a:ea typeface="Segoe UI" panose="020B0502040204020203" pitchFamily="34" charset="0"/>
              <a:cs typeface="Segoe UI" panose="020B0502040204020203" pitchFamily="34" charset="0"/>
            </a:endParaRPr>
          </a:p>
        </p:txBody>
      </p:sp>
      <p:cxnSp>
        <p:nvCxnSpPr>
          <p:cNvPr id="14" name="Прямая со стрелкой 13">
            <a:extLst>
              <a:ext uri="{FF2B5EF4-FFF2-40B4-BE49-F238E27FC236}">
                <a16:creationId xmlns:a16="http://schemas.microsoft.com/office/drawing/2014/main" id="{A888595D-49D9-C244-B6A0-8E9A595321DC}"/>
              </a:ext>
            </a:extLst>
          </p:cNvPr>
          <p:cNvCxnSpPr>
            <a:cxnSpLocks/>
          </p:cNvCxnSpPr>
          <p:nvPr/>
        </p:nvCxnSpPr>
        <p:spPr>
          <a:xfrm flipV="1">
            <a:off x="423931" y="1752599"/>
            <a:ext cx="0" cy="4071258"/>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3912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29C876-378A-47B1-8F97-84C5F2D8077B}"/>
              </a:ext>
            </a:extLst>
          </p:cNvPr>
          <p:cNvSpPr>
            <a:spLocks noGrp="1"/>
          </p:cNvSpPr>
          <p:nvPr>
            <p:ph type="sldNum" sz="quarter" idx="4"/>
          </p:nvPr>
        </p:nvSpPr>
        <p:spPr/>
        <p:txBody>
          <a:bodyPr/>
          <a:lstStyle/>
          <a:p>
            <a:fld id="{17918391-D411-FE40-AAD7-861AE5233E0E}" type="slidenum">
              <a:rPr lang="en-US" smtClean="0"/>
              <a:pPr/>
              <a:t>24</a:t>
            </a:fld>
            <a:endParaRPr lang="en-US" dirty="0"/>
          </a:p>
        </p:txBody>
      </p:sp>
      <p:sp>
        <p:nvSpPr>
          <p:cNvPr id="9" name="Скругленный прямоугольник 8"/>
          <p:cNvSpPr/>
          <p:nvPr/>
        </p:nvSpPr>
        <p:spPr>
          <a:xfrm>
            <a:off x="101356" y="83941"/>
            <a:ext cx="8972743" cy="838771"/>
          </a:xfrm>
          <a:prstGeom prst="roundRect">
            <a:avLst>
              <a:gd name="adj" fmla="val 8410"/>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4800" dirty="0">
                <a:latin typeface="Segoe UI Light" panose="020B0502040204020203" pitchFamily="34" charset="0"/>
              </a:rPr>
              <a:t>CPU core performance</a:t>
            </a:r>
          </a:p>
        </p:txBody>
      </p:sp>
      <p:pic>
        <p:nvPicPr>
          <p:cNvPr id="3" name="Рисунок 2">
            <a:extLst>
              <a:ext uri="{FF2B5EF4-FFF2-40B4-BE49-F238E27FC236}">
                <a16:creationId xmlns:a16="http://schemas.microsoft.com/office/drawing/2014/main" id="{A2C4B0EE-4E41-F55E-D401-DF424D5A5B6B}"/>
              </a:ext>
            </a:extLst>
          </p:cNvPr>
          <p:cNvPicPr>
            <a:picLocks noChangeAspect="1"/>
          </p:cNvPicPr>
          <p:nvPr/>
        </p:nvPicPr>
        <p:blipFill rotWithShape="1">
          <a:blip r:embed="rId2">
            <a:extLst>
              <a:ext uri="{28A0092B-C50C-407E-A947-70E740481C1C}">
                <a14:useLocalDpi xmlns:a14="http://schemas.microsoft.com/office/drawing/2010/main" val="0"/>
              </a:ext>
            </a:extLst>
          </a:blip>
          <a:srcRect r="21364"/>
          <a:stretch/>
        </p:blipFill>
        <p:spPr>
          <a:xfrm>
            <a:off x="584396" y="1014323"/>
            <a:ext cx="7656927" cy="5133202"/>
          </a:xfrm>
          <a:prstGeom prst="rect">
            <a:avLst/>
          </a:prstGeom>
        </p:spPr>
      </p:pic>
    </p:spTree>
    <p:extLst>
      <p:ext uri="{BB962C8B-B14F-4D97-AF65-F5344CB8AC3E}">
        <p14:creationId xmlns:p14="http://schemas.microsoft.com/office/powerpoint/2010/main" val="1949891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29C876-378A-47B1-8F97-84C5F2D8077B}"/>
              </a:ext>
            </a:extLst>
          </p:cNvPr>
          <p:cNvSpPr>
            <a:spLocks noGrp="1"/>
          </p:cNvSpPr>
          <p:nvPr>
            <p:ph type="sldNum" sz="quarter" idx="4"/>
          </p:nvPr>
        </p:nvSpPr>
        <p:spPr/>
        <p:txBody>
          <a:bodyPr/>
          <a:lstStyle/>
          <a:p>
            <a:fld id="{17918391-D411-FE40-AAD7-861AE5233E0E}" type="slidenum">
              <a:rPr lang="en-US" smtClean="0"/>
              <a:pPr/>
              <a:t>25</a:t>
            </a:fld>
            <a:endParaRPr lang="en-US" dirty="0"/>
          </a:p>
        </p:txBody>
      </p:sp>
      <p:sp>
        <p:nvSpPr>
          <p:cNvPr id="9" name="Скругленный прямоугольник 8"/>
          <p:cNvSpPr/>
          <p:nvPr/>
        </p:nvSpPr>
        <p:spPr>
          <a:xfrm>
            <a:off x="101356" y="83941"/>
            <a:ext cx="8972743" cy="838771"/>
          </a:xfrm>
          <a:prstGeom prst="roundRect">
            <a:avLst>
              <a:gd name="adj" fmla="val 8410"/>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4800" dirty="0">
                <a:latin typeface="Segoe UI Light" panose="020B0502040204020203" pitchFamily="34" charset="0"/>
              </a:rPr>
              <a:t>Total CPU performance</a:t>
            </a:r>
          </a:p>
        </p:txBody>
      </p:sp>
      <p:pic>
        <p:nvPicPr>
          <p:cNvPr id="3" name="Рисунок 2">
            <a:extLst>
              <a:ext uri="{FF2B5EF4-FFF2-40B4-BE49-F238E27FC236}">
                <a16:creationId xmlns:a16="http://schemas.microsoft.com/office/drawing/2014/main" id="{A2C4B0EE-4E41-F55E-D401-DF424D5A5B6B}"/>
              </a:ext>
            </a:extLst>
          </p:cNvPr>
          <p:cNvPicPr>
            <a:picLocks noChangeAspect="1"/>
          </p:cNvPicPr>
          <p:nvPr/>
        </p:nvPicPr>
        <p:blipFill rotWithShape="1">
          <a:blip r:embed="rId2">
            <a:extLst>
              <a:ext uri="{28A0092B-C50C-407E-A947-70E740481C1C}">
                <a14:useLocalDpi xmlns:a14="http://schemas.microsoft.com/office/drawing/2010/main" val="0"/>
              </a:ext>
            </a:extLst>
          </a:blip>
          <a:srcRect r="21364"/>
          <a:stretch/>
        </p:blipFill>
        <p:spPr>
          <a:xfrm>
            <a:off x="584396" y="1014323"/>
            <a:ext cx="7656927" cy="5133202"/>
          </a:xfrm>
          <a:prstGeom prst="rect">
            <a:avLst/>
          </a:prstGeom>
        </p:spPr>
      </p:pic>
      <p:pic>
        <p:nvPicPr>
          <p:cNvPr id="5" name="Рисунок 4">
            <a:extLst>
              <a:ext uri="{FF2B5EF4-FFF2-40B4-BE49-F238E27FC236}">
                <a16:creationId xmlns:a16="http://schemas.microsoft.com/office/drawing/2014/main" id="{4B50CAF1-2275-9D75-66EC-CC6851D216C7}"/>
              </a:ext>
            </a:extLst>
          </p:cNvPr>
          <p:cNvPicPr>
            <a:picLocks noChangeAspect="1"/>
          </p:cNvPicPr>
          <p:nvPr/>
        </p:nvPicPr>
        <p:blipFill rotWithShape="1">
          <a:blip r:embed="rId3">
            <a:extLst>
              <a:ext uri="{28A0092B-C50C-407E-A947-70E740481C1C}">
                <a14:useLocalDpi xmlns:a14="http://schemas.microsoft.com/office/drawing/2010/main" val="0"/>
              </a:ext>
            </a:extLst>
          </a:blip>
          <a:srcRect r="21272"/>
          <a:stretch/>
        </p:blipFill>
        <p:spPr>
          <a:xfrm>
            <a:off x="584395" y="1014323"/>
            <a:ext cx="7656927" cy="5134922"/>
          </a:xfrm>
          <a:prstGeom prst="rect">
            <a:avLst/>
          </a:prstGeom>
        </p:spPr>
      </p:pic>
    </p:spTree>
    <p:extLst>
      <p:ext uri="{BB962C8B-B14F-4D97-AF65-F5344CB8AC3E}">
        <p14:creationId xmlns:p14="http://schemas.microsoft.com/office/powerpoint/2010/main" val="41069828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Скругленный прямоугольник 17"/>
          <p:cNvSpPr/>
          <p:nvPr/>
        </p:nvSpPr>
        <p:spPr>
          <a:xfrm>
            <a:off x="5245894" y="2071657"/>
            <a:ext cx="2347912" cy="1452593"/>
          </a:xfrm>
          <a:prstGeom prst="roundRect">
            <a:avLst/>
          </a:prstGeom>
          <a:solidFill>
            <a:schemeClr val="bg1"/>
          </a:solidFill>
          <a:ln w="38100">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solidFill>
                <a:srgbClr val="104282"/>
              </a:solidFill>
            </a:endParaRPr>
          </a:p>
        </p:txBody>
      </p:sp>
      <p:sp>
        <p:nvSpPr>
          <p:cNvPr id="6" name="Title 2"/>
          <p:cNvSpPr txBox="1">
            <a:spLocks/>
          </p:cNvSpPr>
          <p:nvPr/>
        </p:nvSpPr>
        <p:spPr>
          <a:xfrm>
            <a:off x="0" y="7672"/>
            <a:ext cx="9144000" cy="1222611"/>
          </a:xfrm>
          <a:prstGeom prst="rect">
            <a:avLst/>
          </a:prstGeom>
        </p:spPr>
        <p:txBody>
          <a:bodyPr vert="horz" lIns="45720" rIns="45720" anchor="ctr">
            <a:no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spcBef>
                <a:spcPts val="0"/>
              </a:spcBef>
            </a:pPr>
            <a:r>
              <a:rPr lang="en-US" sz="5400" dirty="0">
                <a:latin typeface="Segoe UI Light" panose="020B0502040204020203" pitchFamily="34" charset="0"/>
              </a:rPr>
              <a:t>User job monitoring</a:t>
            </a:r>
          </a:p>
        </p:txBody>
      </p:sp>
      <p:sp>
        <p:nvSpPr>
          <p:cNvPr id="2" name="Slide Number Placeholder 1">
            <a:extLst>
              <a:ext uri="{FF2B5EF4-FFF2-40B4-BE49-F238E27FC236}">
                <a16:creationId xmlns:a16="http://schemas.microsoft.com/office/drawing/2014/main" id="{397FA0BA-2F65-4CED-A032-EF0154D57FDC}"/>
              </a:ext>
            </a:extLst>
          </p:cNvPr>
          <p:cNvSpPr>
            <a:spLocks noGrp="1"/>
          </p:cNvSpPr>
          <p:nvPr>
            <p:ph type="sldNum" sz="quarter" idx="4"/>
          </p:nvPr>
        </p:nvSpPr>
        <p:spPr/>
        <p:txBody>
          <a:bodyPr/>
          <a:lstStyle/>
          <a:p>
            <a:fld id="{17918391-D411-FE40-AAD7-861AE5233E0E}" type="slidenum">
              <a:rPr lang="en-US" smtClean="0"/>
              <a:pPr/>
              <a:t>26</a:t>
            </a:fld>
            <a:endParaRPr lang="en-US" dirty="0"/>
          </a:p>
        </p:txBody>
      </p:sp>
      <p:sp>
        <p:nvSpPr>
          <p:cNvPr id="8" name="Скругленный прямоугольник 7"/>
          <p:cNvSpPr/>
          <p:nvPr/>
        </p:nvSpPr>
        <p:spPr>
          <a:xfrm>
            <a:off x="1171575" y="2155780"/>
            <a:ext cx="1352550" cy="790575"/>
          </a:xfrm>
          <a:prstGeom prst="roundRect">
            <a:avLst/>
          </a:prstGeom>
          <a:solidFill>
            <a:schemeClr val="bg1"/>
          </a:solidFill>
          <a:ln w="38100">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104282"/>
                </a:solidFill>
              </a:rPr>
              <a:t>User job</a:t>
            </a:r>
            <a:br>
              <a:rPr lang="en-US" dirty="0">
                <a:solidFill>
                  <a:srgbClr val="104282"/>
                </a:solidFill>
              </a:rPr>
            </a:br>
            <a:r>
              <a:rPr lang="en-US" dirty="0">
                <a:solidFill>
                  <a:srgbClr val="104282"/>
                </a:solidFill>
              </a:rPr>
              <a:t>(root)</a:t>
            </a:r>
            <a:endParaRPr lang="ru-RU" dirty="0">
              <a:solidFill>
                <a:srgbClr val="104282"/>
              </a:solidFill>
            </a:endParaRPr>
          </a:p>
        </p:txBody>
      </p:sp>
      <p:sp>
        <p:nvSpPr>
          <p:cNvPr id="13" name="TextBox 12">
            <a:extLst>
              <a:ext uri="{FF2B5EF4-FFF2-40B4-BE49-F238E27FC236}">
                <a16:creationId xmlns:a16="http://schemas.microsoft.com/office/drawing/2014/main" id="{A41A2799-F3CB-439C-AA05-A1FE93FB6082}"/>
              </a:ext>
            </a:extLst>
          </p:cNvPr>
          <p:cNvSpPr txBox="1"/>
          <p:nvPr/>
        </p:nvSpPr>
        <p:spPr>
          <a:xfrm>
            <a:off x="309562" y="1565216"/>
            <a:ext cx="4043363" cy="369332"/>
          </a:xfrm>
          <a:prstGeom prst="rect">
            <a:avLst/>
          </a:prstGeom>
          <a:noFill/>
          <a:ln>
            <a:noFill/>
          </a:ln>
        </p:spPr>
        <p:txBody>
          <a:bodyPr wrap="square" rtlCol="0">
            <a:spAutoFit/>
          </a:bodyPr>
          <a:lstStyle/>
          <a:p>
            <a:pPr algn="just"/>
            <a:r>
              <a:rPr lang="en-US" dirty="0">
                <a:solidFill>
                  <a:srgbClr val="0055A0"/>
                </a:solidFill>
                <a:latin typeface="Courier New" panose="02070309020205020404" pitchFamily="49" charset="0"/>
                <a:ea typeface="Segoe UI" panose="020B0502040204020203" pitchFamily="34" charset="0"/>
                <a:cs typeface="Courier New" panose="02070309020205020404" pitchFamily="49" charset="0"/>
              </a:rPr>
              <a:t>$ root macro.c(input)</a:t>
            </a:r>
          </a:p>
        </p:txBody>
      </p:sp>
      <p:cxnSp>
        <p:nvCxnSpPr>
          <p:cNvPr id="14" name="Прямая соединительная линия 13"/>
          <p:cNvCxnSpPr/>
          <p:nvPr/>
        </p:nvCxnSpPr>
        <p:spPr>
          <a:xfrm>
            <a:off x="3695700" y="1215995"/>
            <a:ext cx="0" cy="5126067"/>
          </a:xfrm>
          <a:prstGeom prst="line">
            <a:avLst/>
          </a:prstGeom>
          <a:ln>
            <a:solidFill>
              <a:srgbClr val="0055A0"/>
            </a:solidFill>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A41A2799-F3CB-439C-AA05-A1FE93FB6082}"/>
              </a:ext>
            </a:extLst>
          </p:cNvPr>
          <p:cNvSpPr txBox="1"/>
          <p:nvPr/>
        </p:nvSpPr>
        <p:spPr>
          <a:xfrm>
            <a:off x="3848100" y="1565216"/>
            <a:ext cx="5143500" cy="369332"/>
          </a:xfrm>
          <a:prstGeom prst="rect">
            <a:avLst/>
          </a:prstGeom>
          <a:noFill/>
          <a:ln>
            <a:noFill/>
          </a:ln>
        </p:spPr>
        <p:txBody>
          <a:bodyPr wrap="square" rtlCol="0">
            <a:spAutoFit/>
          </a:bodyPr>
          <a:lstStyle/>
          <a:p>
            <a:pPr algn="just"/>
            <a:r>
              <a:rPr lang="en-US" dirty="0">
                <a:solidFill>
                  <a:srgbClr val="0055A0"/>
                </a:solidFill>
                <a:latin typeface="Courier New" panose="02070309020205020404" pitchFamily="49" charset="0"/>
                <a:ea typeface="Segoe UI" panose="020B0502040204020203" pitchFamily="34" charset="0"/>
                <a:cs typeface="Courier New" panose="02070309020205020404" pitchFamily="49" charset="0"/>
              </a:rPr>
              <a:t>$ job_monitoring root macro.c(input)</a:t>
            </a:r>
          </a:p>
        </p:txBody>
      </p:sp>
      <p:sp>
        <p:nvSpPr>
          <p:cNvPr id="17" name="Скругленный прямоугольник 16"/>
          <p:cNvSpPr/>
          <p:nvPr/>
        </p:nvSpPr>
        <p:spPr>
          <a:xfrm>
            <a:off x="6053137" y="2628075"/>
            <a:ext cx="1352550" cy="790575"/>
          </a:xfrm>
          <a:prstGeom prst="roundRect">
            <a:avLst/>
          </a:prstGeom>
          <a:solidFill>
            <a:schemeClr val="bg1"/>
          </a:solidFill>
          <a:ln w="38100">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104282"/>
                </a:solidFill>
              </a:rPr>
              <a:t>User job</a:t>
            </a:r>
            <a:br>
              <a:rPr lang="en-US" dirty="0">
                <a:solidFill>
                  <a:srgbClr val="104282"/>
                </a:solidFill>
              </a:rPr>
            </a:br>
            <a:r>
              <a:rPr lang="en-US" dirty="0">
                <a:solidFill>
                  <a:srgbClr val="104282"/>
                </a:solidFill>
              </a:rPr>
              <a:t>(root)</a:t>
            </a:r>
            <a:endParaRPr lang="ru-RU" dirty="0">
              <a:solidFill>
                <a:srgbClr val="104282"/>
              </a:solidFill>
            </a:endParaRPr>
          </a:p>
        </p:txBody>
      </p:sp>
      <p:sp>
        <p:nvSpPr>
          <p:cNvPr id="19" name="TextBox 18"/>
          <p:cNvSpPr txBox="1"/>
          <p:nvPr/>
        </p:nvSpPr>
        <p:spPr>
          <a:xfrm>
            <a:off x="5376863" y="2155780"/>
            <a:ext cx="1683543" cy="369332"/>
          </a:xfrm>
          <a:prstGeom prst="rect">
            <a:avLst/>
          </a:prstGeom>
          <a:noFill/>
        </p:spPr>
        <p:txBody>
          <a:bodyPr wrap="square" rtlCol="0">
            <a:spAutoFit/>
          </a:bodyPr>
          <a:lstStyle/>
          <a:p>
            <a:r>
              <a:rPr lang="en-US" dirty="0"/>
              <a:t>job_monitoring</a:t>
            </a:r>
            <a:endParaRPr lang="ru-RU" dirty="0"/>
          </a:p>
        </p:txBody>
      </p:sp>
      <p:sp>
        <p:nvSpPr>
          <p:cNvPr id="20" name="Цилиндр 19"/>
          <p:cNvSpPr/>
          <p:nvPr/>
        </p:nvSpPr>
        <p:spPr>
          <a:xfrm>
            <a:off x="5245894" y="4572000"/>
            <a:ext cx="1814512" cy="1533525"/>
          </a:xfrm>
          <a:prstGeom prst="can">
            <a:avLst/>
          </a:prstGeom>
          <a:solidFill>
            <a:schemeClr val="bg1"/>
          </a:solidFill>
          <a:ln w="38100">
            <a:solidFill>
              <a:srgbClr val="0055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104282"/>
                </a:solidFill>
              </a:rPr>
              <a:t>Monitoring DB</a:t>
            </a:r>
            <a:br>
              <a:rPr lang="en-US" dirty="0">
                <a:solidFill>
                  <a:srgbClr val="104282"/>
                </a:solidFill>
              </a:rPr>
            </a:br>
            <a:r>
              <a:rPr lang="en-US" dirty="0">
                <a:solidFill>
                  <a:srgbClr val="104282"/>
                </a:solidFill>
              </a:rPr>
              <a:t>(InfluxDB)</a:t>
            </a:r>
            <a:endParaRPr lang="ru-RU" dirty="0">
              <a:solidFill>
                <a:srgbClr val="104282"/>
              </a:solidFill>
            </a:endParaRPr>
          </a:p>
        </p:txBody>
      </p:sp>
      <p:cxnSp>
        <p:nvCxnSpPr>
          <p:cNvPr id="22" name="Прямая со стрелкой 21"/>
          <p:cNvCxnSpPr/>
          <p:nvPr/>
        </p:nvCxnSpPr>
        <p:spPr>
          <a:xfrm>
            <a:off x="5862637" y="3524250"/>
            <a:ext cx="0" cy="1228725"/>
          </a:xfrm>
          <a:prstGeom prst="straightConnector1">
            <a:avLst/>
          </a:prstGeom>
          <a:ln w="38100">
            <a:solidFill>
              <a:srgbClr val="0055A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60508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0" y="7672"/>
            <a:ext cx="9144000" cy="1222611"/>
          </a:xfrm>
          <a:prstGeom prst="rect">
            <a:avLst/>
          </a:prstGeom>
        </p:spPr>
        <p:txBody>
          <a:bodyPr vert="horz" lIns="45720" rIns="45720" anchor="ctr">
            <a:no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spcBef>
                <a:spcPts val="0"/>
              </a:spcBef>
            </a:pPr>
            <a:r>
              <a:rPr lang="en-US" sz="5400" dirty="0">
                <a:latin typeface="Segoe UI Light" panose="020B0502040204020203" pitchFamily="34" charset="0"/>
              </a:rPr>
              <a:t>User job monitoring</a:t>
            </a:r>
          </a:p>
        </p:txBody>
      </p:sp>
      <p:sp>
        <p:nvSpPr>
          <p:cNvPr id="2" name="Slide Number Placeholder 1">
            <a:extLst>
              <a:ext uri="{FF2B5EF4-FFF2-40B4-BE49-F238E27FC236}">
                <a16:creationId xmlns:a16="http://schemas.microsoft.com/office/drawing/2014/main" id="{397FA0BA-2F65-4CED-A032-EF0154D57FDC}"/>
              </a:ext>
            </a:extLst>
          </p:cNvPr>
          <p:cNvSpPr>
            <a:spLocks noGrp="1"/>
          </p:cNvSpPr>
          <p:nvPr>
            <p:ph type="sldNum" sz="quarter" idx="4"/>
          </p:nvPr>
        </p:nvSpPr>
        <p:spPr/>
        <p:txBody>
          <a:bodyPr/>
          <a:lstStyle/>
          <a:p>
            <a:fld id="{17918391-D411-FE40-AAD7-861AE5233E0E}" type="slidenum">
              <a:rPr lang="en-US" smtClean="0"/>
              <a:pPr/>
              <a:t>27</a:t>
            </a:fld>
            <a:endParaRPr lang="en-US" dirty="0"/>
          </a:p>
        </p:txBody>
      </p:sp>
      <p:pic>
        <p:nvPicPr>
          <p:cNvPr id="4" name="Picture 3">
            <a:extLst>
              <a:ext uri="{FF2B5EF4-FFF2-40B4-BE49-F238E27FC236}">
                <a16:creationId xmlns:a16="http://schemas.microsoft.com/office/drawing/2014/main" id="{C61C3E1D-68B7-4B60-8493-47C05ACA8BE3}"/>
              </a:ext>
            </a:extLst>
          </p:cNvPr>
          <p:cNvPicPr>
            <a:picLocks noChangeAspect="1"/>
          </p:cNvPicPr>
          <p:nvPr/>
        </p:nvPicPr>
        <p:blipFill>
          <a:blip r:embed="rId2"/>
          <a:stretch>
            <a:fillRect/>
          </a:stretch>
        </p:blipFill>
        <p:spPr>
          <a:xfrm>
            <a:off x="0" y="1395374"/>
            <a:ext cx="9144000" cy="3724352"/>
          </a:xfrm>
          <a:prstGeom prst="rect">
            <a:avLst/>
          </a:prstGeom>
        </p:spPr>
      </p:pic>
      <p:sp>
        <p:nvSpPr>
          <p:cNvPr id="7" name="Rectangle 6">
            <a:extLst>
              <a:ext uri="{FF2B5EF4-FFF2-40B4-BE49-F238E27FC236}">
                <a16:creationId xmlns:a16="http://schemas.microsoft.com/office/drawing/2014/main" id="{E720C3CE-9B83-4A68-A993-0FF2C3CA46BB}"/>
              </a:ext>
            </a:extLst>
          </p:cNvPr>
          <p:cNvSpPr/>
          <p:nvPr/>
        </p:nvSpPr>
        <p:spPr>
          <a:xfrm>
            <a:off x="1710916" y="3257550"/>
            <a:ext cx="1460916" cy="400050"/>
          </a:xfrm>
          <a:prstGeom prst="rect">
            <a:avLst/>
          </a:prstGeom>
          <a:solidFill>
            <a:srgbClr val="FF800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solidFill>
                  <a:schemeClr val="accent1">
                    <a:lumMod val="10000"/>
                  </a:schemeClr>
                </a:solidFill>
              </a:rPr>
              <a:t>Disk </a:t>
            </a:r>
            <a:r>
              <a:rPr lang="en-US" dirty="0" smtClean="0">
                <a:solidFill>
                  <a:schemeClr val="accent1">
                    <a:lumMod val="10000"/>
                  </a:schemeClr>
                </a:solidFill>
              </a:rPr>
              <a:t>write</a:t>
            </a:r>
            <a:endParaRPr lang="en-US" dirty="0">
              <a:solidFill>
                <a:schemeClr val="accent1">
                  <a:lumMod val="10000"/>
                </a:schemeClr>
              </a:solidFill>
            </a:endParaRPr>
          </a:p>
        </p:txBody>
      </p:sp>
      <p:sp>
        <p:nvSpPr>
          <p:cNvPr id="10" name="Rectangle 9">
            <a:extLst>
              <a:ext uri="{FF2B5EF4-FFF2-40B4-BE49-F238E27FC236}">
                <a16:creationId xmlns:a16="http://schemas.microsoft.com/office/drawing/2014/main" id="{479033C1-21F5-47A7-9A47-24E226B9DB92}"/>
              </a:ext>
            </a:extLst>
          </p:cNvPr>
          <p:cNvSpPr/>
          <p:nvPr/>
        </p:nvSpPr>
        <p:spPr>
          <a:xfrm>
            <a:off x="6940141" y="3409950"/>
            <a:ext cx="1460916" cy="400050"/>
          </a:xfrm>
          <a:prstGeom prst="rect">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solidFill>
                  <a:schemeClr val="bg1"/>
                </a:solidFill>
              </a:rPr>
              <a:t>Disk </a:t>
            </a:r>
            <a:r>
              <a:rPr lang="en-US" dirty="0" smtClean="0">
                <a:solidFill>
                  <a:schemeClr val="bg1"/>
                </a:solidFill>
              </a:rPr>
              <a:t>read</a:t>
            </a:r>
            <a:endParaRPr lang="en-US" dirty="0">
              <a:solidFill>
                <a:schemeClr val="bg1"/>
              </a:solidFill>
            </a:endParaRPr>
          </a:p>
        </p:txBody>
      </p:sp>
      <p:sp>
        <p:nvSpPr>
          <p:cNvPr id="11" name="Rectangle 10">
            <a:extLst>
              <a:ext uri="{FF2B5EF4-FFF2-40B4-BE49-F238E27FC236}">
                <a16:creationId xmlns:a16="http://schemas.microsoft.com/office/drawing/2014/main" id="{59D81394-06FC-4A40-8C90-3939F674FC0E}"/>
              </a:ext>
            </a:extLst>
          </p:cNvPr>
          <p:cNvSpPr/>
          <p:nvPr/>
        </p:nvSpPr>
        <p:spPr>
          <a:xfrm>
            <a:off x="3574842" y="5178831"/>
            <a:ext cx="1460916" cy="400050"/>
          </a:xfrm>
          <a:prstGeom prst="rect">
            <a:avLst/>
          </a:prstGeom>
          <a:solidFill>
            <a:schemeClr val="tx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solidFill>
                  <a:schemeClr val="accent1">
                    <a:lumMod val="10000"/>
                  </a:schemeClr>
                </a:solidFill>
              </a:rPr>
              <a:t>RAM usage</a:t>
            </a:r>
          </a:p>
        </p:txBody>
      </p:sp>
      <p:cxnSp>
        <p:nvCxnSpPr>
          <p:cNvPr id="12" name="Straight Arrow Connector 11">
            <a:extLst>
              <a:ext uri="{FF2B5EF4-FFF2-40B4-BE49-F238E27FC236}">
                <a16:creationId xmlns:a16="http://schemas.microsoft.com/office/drawing/2014/main" id="{57E9DAAC-497E-444A-BFFD-A2670D4F764D}"/>
              </a:ext>
            </a:extLst>
          </p:cNvPr>
          <p:cNvCxnSpPr>
            <a:cxnSpLocks/>
            <a:stCxn id="11" idx="0"/>
          </p:cNvCxnSpPr>
          <p:nvPr/>
        </p:nvCxnSpPr>
        <p:spPr>
          <a:xfrm flipV="1">
            <a:off x="4305300" y="4714875"/>
            <a:ext cx="504825" cy="463956"/>
          </a:xfrm>
          <a:prstGeom prst="straightConnector1">
            <a:avLst/>
          </a:prstGeom>
          <a:ln>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TextBox 107">
            <a:extLst>
              <a:ext uri="{FF2B5EF4-FFF2-40B4-BE49-F238E27FC236}">
                <a16:creationId xmlns:a16="http://schemas.microsoft.com/office/drawing/2014/main" id="{B1617867-E208-44FF-A660-9AADBCE4E3AE}"/>
              </a:ext>
            </a:extLst>
          </p:cNvPr>
          <p:cNvSpPr txBox="1">
            <a:spLocks noChangeArrowheads="1"/>
          </p:cNvSpPr>
          <p:nvPr/>
        </p:nvSpPr>
        <p:spPr bwMode="auto">
          <a:xfrm>
            <a:off x="2689583" y="958256"/>
            <a:ext cx="35409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lnSpc>
                <a:spcPct val="100000"/>
              </a:lnSpc>
              <a:spcBef>
                <a:spcPct val="0"/>
              </a:spcBef>
              <a:buFontTx/>
              <a:buNone/>
            </a:pPr>
            <a:r>
              <a:rPr lang="en-US" altLang="ru-RU" sz="2000" dirty="0" err="1">
                <a:latin typeface="Times New Roman" panose="02020603050405020304" pitchFamily="18" charset="0"/>
                <a:cs typeface="Times New Roman" panose="02020603050405020304" pitchFamily="18" charset="0"/>
              </a:rPr>
              <a:t>GenToDst</a:t>
            </a:r>
            <a:r>
              <a:rPr lang="en-US" altLang="ru-RU" sz="2000" dirty="0">
                <a:latin typeface="Times New Roman" panose="02020603050405020304" pitchFamily="18" charset="0"/>
                <a:cs typeface="Times New Roman" panose="02020603050405020304" pitchFamily="18" charset="0"/>
              </a:rPr>
              <a:t> job on </a:t>
            </a:r>
            <a:r>
              <a:rPr lang="en-US" altLang="ru-RU" sz="2000" dirty="0" err="1">
                <a:latin typeface="Times New Roman" panose="02020603050405020304" pitchFamily="18" charset="0"/>
                <a:cs typeface="Times New Roman" panose="02020603050405020304" pitchFamily="18" charset="0"/>
              </a:rPr>
              <a:t>Govorun</a:t>
            </a:r>
            <a:endParaRPr lang="ru-RU" alt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64938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0" y="7672"/>
            <a:ext cx="9144000" cy="1222611"/>
          </a:xfrm>
          <a:prstGeom prst="rect">
            <a:avLst/>
          </a:prstGeom>
        </p:spPr>
        <p:txBody>
          <a:bodyPr vert="horz" lIns="45720" rIns="45720" anchor="ctr">
            <a:no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spcBef>
                <a:spcPts val="0"/>
              </a:spcBef>
            </a:pPr>
            <a:r>
              <a:rPr lang="en-US" sz="5400" dirty="0">
                <a:latin typeface="Segoe UI Light" panose="020B0502040204020203" pitchFamily="34" charset="0"/>
              </a:rPr>
              <a:t>Detailed articles</a:t>
            </a:r>
          </a:p>
        </p:txBody>
      </p:sp>
      <p:sp>
        <p:nvSpPr>
          <p:cNvPr id="8" name="TextBox 7">
            <a:extLst>
              <a:ext uri="{FF2B5EF4-FFF2-40B4-BE49-F238E27FC236}">
                <a16:creationId xmlns:a16="http://schemas.microsoft.com/office/drawing/2014/main" id="{A41A2799-F3CB-439C-AA05-A1FE93FB6082}"/>
              </a:ext>
            </a:extLst>
          </p:cNvPr>
          <p:cNvSpPr txBox="1"/>
          <p:nvPr/>
        </p:nvSpPr>
        <p:spPr>
          <a:xfrm>
            <a:off x="771525" y="1011208"/>
            <a:ext cx="7762875" cy="5355312"/>
          </a:xfrm>
          <a:prstGeom prst="rect">
            <a:avLst/>
          </a:prstGeom>
          <a:noFill/>
          <a:ln>
            <a:noFill/>
          </a:ln>
        </p:spPr>
        <p:txBody>
          <a:bodyPr wrap="square" rtlCol="0">
            <a:spAutoFit/>
          </a:bodyPr>
          <a:lstStyle/>
          <a:p>
            <a:pPr algn="just"/>
            <a:r>
              <a:rPr lang="en-US" dirty="0">
                <a:solidFill>
                  <a:srgbClr val="0055A0"/>
                </a:solidFill>
                <a:latin typeface="Segoe UI" panose="020B0502040204020203" pitchFamily="34" charset="0"/>
                <a:ea typeface="Segoe UI" panose="020B0502040204020203" pitchFamily="34" charset="0"/>
                <a:cs typeface="Segoe UI" panose="020B0502040204020203" pitchFamily="34" charset="0"/>
              </a:rPr>
              <a:t>1. Gergel, V., V. </a:t>
            </a:r>
            <a:r>
              <a:rPr lang="en-US" dirty="0" err="1">
                <a:solidFill>
                  <a:srgbClr val="0055A0"/>
                </a:solidFill>
                <a:latin typeface="Segoe UI" panose="020B0502040204020203" pitchFamily="34" charset="0"/>
                <a:ea typeface="Segoe UI" panose="020B0502040204020203" pitchFamily="34" charset="0"/>
                <a:cs typeface="Segoe UI" panose="020B0502040204020203" pitchFamily="34" charset="0"/>
              </a:rPr>
              <a:t>Korenkov</a:t>
            </a:r>
            <a:r>
              <a:rPr lang="en-US" dirty="0">
                <a:solidFill>
                  <a:srgbClr val="0055A0"/>
                </a:solidFill>
                <a:latin typeface="Segoe UI" panose="020B0502040204020203" pitchFamily="34" charset="0"/>
                <a:ea typeface="Segoe UI" panose="020B0502040204020203" pitchFamily="34" charset="0"/>
                <a:cs typeface="Segoe UI" panose="020B0502040204020203" pitchFamily="34" charset="0"/>
              </a:rPr>
              <a:t>, I. </a:t>
            </a:r>
            <a:r>
              <a:rPr lang="en-US" dirty="0" err="1">
                <a:solidFill>
                  <a:srgbClr val="0055A0"/>
                </a:solidFill>
                <a:latin typeface="Segoe UI" panose="020B0502040204020203" pitchFamily="34" charset="0"/>
                <a:ea typeface="Segoe UI" panose="020B0502040204020203" pitchFamily="34" charset="0"/>
                <a:cs typeface="Segoe UI" panose="020B0502040204020203" pitchFamily="34" charset="0"/>
              </a:rPr>
              <a:t>Pelevanyuk</a:t>
            </a:r>
            <a:r>
              <a:rPr lang="en-US" dirty="0">
                <a:solidFill>
                  <a:srgbClr val="0055A0"/>
                </a:solidFill>
                <a:latin typeface="Segoe UI" panose="020B0502040204020203" pitchFamily="34" charset="0"/>
                <a:ea typeface="Segoe UI" panose="020B0502040204020203" pitchFamily="34" charset="0"/>
                <a:cs typeface="Segoe UI" panose="020B0502040204020203" pitchFamily="34" charset="0"/>
              </a:rPr>
              <a:t>, M. </a:t>
            </a:r>
            <a:r>
              <a:rPr lang="en-US" dirty="0" err="1">
                <a:solidFill>
                  <a:srgbClr val="0055A0"/>
                </a:solidFill>
                <a:latin typeface="Segoe UI" panose="020B0502040204020203" pitchFamily="34" charset="0"/>
                <a:ea typeface="Segoe UI" panose="020B0502040204020203" pitchFamily="34" charset="0"/>
                <a:cs typeface="Segoe UI" panose="020B0502040204020203" pitchFamily="34" charset="0"/>
              </a:rPr>
              <a:t>Sapunov</a:t>
            </a:r>
            <a:r>
              <a:rPr lang="en-US" dirty="0">
                <a:solidFill>
                  <a:srgbClr val="0055A0"/>
                </a:solidFill>
                <a:latin typeface="Segoe UI" panose="020B0502040204020203" pitchFamily="34" charset="0"/>
                <a:ea typeface="Segoe UI" panose="020B0502040204020203" pitchFamily="34" charset="0"/>
                <a:cs typeface="Segoe UI" panose="020B0502040204020203" pitchFamily="34" charset="0"/>
              </a:rPr>
              <a:t>, A. </a:t>
            </a:r>
            <a:r>
              <a:rPr lang="en-US" dirty="0" err="1">
                <a:solidFill>
                  <a:srgbClr val="0055A0"/>
                </a:solidFill>
                <a:latin typeface="Segoe UI" panose="020B0502040204020203" pitchFamily="34" charset="0"/>
                <a:ea typeface="Segoe UI" panose="020B0502040204020203" pitchFamily="34" charset="0"/>
                <a:cs typeface="Segoe UI" panose="020B0502040204020203" pitchFamily="34" charset="0"/>
              </a:rPr>
              <a:t>Tsaregorodtsev</a:t>
            </a:r>
            <a:r>
              <a:rPr lang="en-US" dirty="0">
                <a:solidFill>
                  <a:srgbClr val="0055A0"/>
                </a:solidFill>
                <a:latin typeface="Segoe UI" panose="020B0502040204020203" pitchFamily="34" charset="0"/>
                <a:ea typeface="Segoe UI" panose="020B0502040204020203" pitchFamily="34" charset="0"/>
                <a:cs typeface="Segoe UI" panose="020B0502040204020203" pitchFamily="34" charset="0"/>
              </a:rPr>
              <a:t>, and P. </a:t>
            </a:r>
            <a:r>
              <a:rPr lang="en-US" dirty="0" err="1">
                <a:solidFill>
                  <a:srgbClr val="0055A0"/>
                </a:solidFill>
                <a:latin typeface="Segoe UI" panose="020B0502040204020203" pitchFamily="34" charset="0"/>
                <a:ea typeface="Segoe UI" panose="020B0502040204020203" pitchFamily="34" charset="0"/>
                <a:cs typeface="Segoe UI" panose="020B0502040204020203" pitchFamily="34" charset="0"/>
              </a:rPr>
              <a:t>Zrelov</a:t>
            </a:r>
            <a:r>
              <a:rPr lang="en-US" dirty="0">
                <a:solidFill>
                  <a:srgbClr val="0055A0"/>
                </a:solidFill>
                <a:latin typeface="Segoe UI" panose="020B0502040204020203" pitchFamily="34" charset="0"/>
                <a:ea typeface="Segoe UI" panose="020B0502040204020203" pitchFamily="34" charset="0"/>
                <a:cs typeface="Segoe UI" panose="020B0502040204020203" pitchFamily="34" charset="0"/>
              </a:rPr>
              <a:t>. 2017. </a:t>
            </a:r>
            <a:r>
              <a:rPr lang="en-US" b="1" dirty="0">
                <a:solidFill>
                  <a:srgbClr val="0055A0"/>
                </a:solidFill>
                <a:latin typeface="Segoe UI" panose="020B0502040204020203" pitchFamily="34" charset="0"/>
                <a:ea typeface="Segoe UI" panose="020B0502040204020203" pitchFamily="34" charset="0"/>
                <a:cs typeface="Segoe UI" panose="020B0502040204020203" pitchFamily="34" charset="0"/>
              </a:rPr>
              <a:t>Hybrid Distributed Computing Service Based on the DIRAC </a:t>
            </a:r>
            <a:r>
              <a:rPr lang="en-US" b="1" dirty="0" err="1">
                <a:solidFill>
                  <a:srgbClr val="0055A0"/>
                </a:solidFill>
                <a:latin typeface="Segoe UI" panose="020B0502040204020203" pitchFamily="34" charset="0"/>
                <a:ea typeface="Segoe UI" panose="020B0502040204020203" pitchFamily="34" charset="0"/>
                <a:cs typeface="Segoe UI" panose="020B0502040204020203" pitchFamily="34" charset="0"/>
              </a:rPr>
              <a:t>Interware</a:t>
            </a:r>
            <a:r>
              <a:rPr lang="en-US" dirty="0">
                <a:solidFill>
                  <a:srgbClr val="0055A0"/>
                </a:solidFill>
                <a:latin typeface="Segoe UI" panose="020B0502040204020203" pitchFamily="34" charset="0"/>
                <a:ea typeface="Segoe UI" panose="020B0502040204020203" pitchFamily="34" charset="0"/>
                <a:cs typeface="Segoe UI" panose="020B0502040204020203" pitchFamily="34" charset="0"/>
              </a:rPr>
              <a:t>.</a:t>
            </a:r>
          </a:p>
          <a:p>
            <a:pPr algn="just"/>
            <a:r>
              <a:rPr lang="en-US" dirty="0">
                <a:solidFill>
                  <a:srgbClr val="0055A0"/>
                </a:solidFill>
                <a:latin typeface="Segoe UI" panose="020B0502040204020203" pitchFamily="34" charset="0"/>
                <a:ea typeface="Segoe UI" panose="020B0502040204020203" pitchFamily="34" charset="0"/>
                <a:cs typeface="Segoe UI" panose="020B0502040204020203" pitchFamily="34" charset="0"/>
              </a:rPr>
              <a:t>2. </a:t>
            </a:r>
            <a:r>
              <a:rPr lang="en-US" dirty="0" err="1">
                <a:solidFill>
                  <a:srgbClr val="0055A0"/>
                </a:solidFill>
                <a:latin typeface="Segoe UI" panose="020B0502040204020203" pitchFamily="34" charset="0"/>
                <a:ea typeface="Segoe UI" panose="020B0502040204020203" pitchFamily="34" charset="0"/>
                <a:cs typeface="Segoe UI" panose="020B0502040204020203" pitchFamily="34" charset="0"/>
              </a:rPr>
              <a:t>Korenkov</a:t>
            </a:r>
            <a:r>
              <a:rPr lang="en-US" dirty="0">
                <a:solidFill>
                  <a:srgbClr val="0055A0"/>
                </a:solidFill>
                <a:latin typeface="Segoe UI" panose="020B0502040204020203" pitchFamily="34" charset="0"/>
                <a:ea typeface="Segoe UI" panose="020B0502040204020203" pitchFamily="34" charset="0"/>
                <a:cs typeface="Segoe UI" panose="020B0502040204020203" pitchFamily="34" charset="0"/>
              </a:rPr>
              <a:t>, V., </a:t>
            </a:r>
            <a:r>
              <a:rPr lang="en-US" dirty="0" err="1">
                <a:solidFill>
                  <a:srgbClr val="0055A0"/>
                </a:solidFill>
                <a:latin typeface="Segoe UI" panose="020B0502040204020203" pitchFamily="34" charset="0"/>
                <a:ea typeface="Segoe UI" panose="020B0502040204020203" pitchFamily="34" charset="0"/>
                <a:cs typeface="Segoe UI" panose="020B0502040204020203" pitchFamily="34" charset="0"/>
              </a:rPr>
              <a:t>Pelevanyuk</a:t>
            </a:r>
            <a:r>
              <a:rPr lang="en-US" dirty="0">
                <a:solidFill>
                  <a:srgbClr val="0055A0"/>
                </a:solidFill>
                <a:latin typeface="Segoe UI" panose="020B0502040204020203" pitchFamily="34" charset="0"/>
                <a:ea typeface="Segoe UI" panose="020B0502040204020203" pitchFamily="34" charset="0"/>
                <a:cs typeface="Segoe UI" panose="020B0502040204020203" pitchFamily="34" charset="0"/>
              </a:rPr>
              <a:t>, I. &amp; </a:t>
            </a:r>
            <a:r>
              <a:rPr lang="en-US" dirty="0" err="1">
                <a:solidFill>
                  <a:srgbClr val="0055A0"/>
                </a:solidFill>
                <a:latin typeface="Segoe UI" panose="020B0502040204020203" pitchFamily="34" charset="0"/>
                <a:ea typeface="Segoe UI" panose="020B0502040204020203" pitchFamily="34" charset="0"/>
                <a:cs typeface="Segoe UI" panose="020B0502040204020203" pitchFamily="34" charset="0"/>
              </a:rPr>
              <a:t>Tsaregorodtsev</a:t>
            </a:r>
            <a:r>
              <a:rPr lang="en-US" dirty="0">
                <a:solidFill>
                  <a:srgbClr val="0055A0"/>
                </a:solidFill>
                <a:latin typeface="Segoe UI" panose="020B0502040204020203" pitchFamily="34" charset="0"/>
                <a:ea typeface="Segoe UI" panose="020B0502040204020203" pitchFamily="34" charset="0"/>
                <a:cs typeface="Segoe UI" panose="020B0502040204020203" pitchFamily="34" charset="0"/>
              </a:rPr>
              <a:t>, A. 2019, "</a:t>
            </a:r>
            <a:r>
              <a:rPr lang="en-US" b="1" dirty="0">
                <a:solidFill>
                  <a:srgbClr val="0055A0"/>
                </a:solidFill>
                <a:latin typeface="Segoe UI" panose="020B0502040204020203" pitchFamily="34" charset="0"/>
                <a:ea typeface="Segoe UI" panose="020B0502040204020203" pitchFamily="34" charset="0"/>
                <a:cs typeface="Segoe UI" panose="020B0502040204020203" pitchFamily="34" charset="0"/>
              </a:rPr>
              <a:t>Dirac system as a mediator between hybrid resources and data intensive domains</a:t>
            </a:r>
            <a:r>
              <a:rPr lang="en-US" dirty="0">
                <a:solidFill>
                  <a:srgbClr val="0055A0"/>
                </a:solidFill>
                <a:latin typeface="Segoe UI" panose="020B0502040204020203" pitchFamily="34" charset="0"/>
                <a:ea typeface="Segoe UI" panose="020B0502040204020203" pitchFamily="34" charset="0"/>
                <a:cs typeface="Segoe UI" panose="020B0502040204020203" pitchFamily="34" charset="0"/>
              </a:rPr>
              <a:t>", CEUR Workshop Proceedings, pp. 73.</a:t>
            </a:r>
          </a:p>
          <a:p>
            <a:pPr algn="just"/>
            <a:r>
              <a:rPr lang="en-US" dirty="0">
                <a:solidFill>
                  <a:srgbClr val="0055A0"/>
                </a:solidFill>
                <a:latin typeface="Segoe UI" panose="020B0502040204020203" pitchFamily="34" charset="0"/>
                <a:ea typeface="Segoe UI" panose="020B0502040204020203" pitchFamily="34" charset="0"/>
                <a:cs typeface="Segoe UI" panose="020B0502040204020203" pitchFamily="34" charset="0"/>
              </a:rPr>
              <a:t>3. </a:t>
            </a:r>
            <a:r>
              <a:rPr lang="en-US" dirty="0" err="1">
                <a:solidFill>
                  <a:srgbClr val="0055A0"/>
                </a:solidFill>
                <a:latin typeface="Segoe UI" panose="020B0502040204020203" pitchFamily="34" charset="0"/>
                <a:ea typeface="Segoe UI" panose="020B0502040204020203" pitchFamily="34" charset="0"/>
                <a:cs typeface="Segoe UI" panose="020B0502040204020203" pitchFamily="34" charset="0"/>
              </a:rPr>
              <a:t>Balashov</a:t>
            </a:r>
            <a:r>
              <a:rPr lang="en-US" dirty="0">
                <a:solidFill>
                  <a:srgbClr val="0055A0"/>
                </a:solidFill>
                <a:latin typeface="Segoe UI" panose="020B0502040204020203" pitchFamily="34" charset="0"/>
                <a:ea typeface="Segoe UI" panose="020B0502040204020203" pitchFamily="34" charset="0"/>
                <a:cs typeface="Segoe UI" panose="020B0502040204020203" pitchFamily="34" charset="0"/>
              </a:rPr>
              <a:t>, N.A., </a:t>
            </a:r>
            <a:r>
              <a:rPr lang="en-US" dirty="0" err="1">
                <a:solidFill>
                  <a:srgbClr val="0055A0"/>
                </a:solidFill>
                <a:latin typeface="Segoe UI" panose="020B0502040204020203" pitchFamily="34" charset="0"/>
                <a:ea typeface="Segoe UI" panose="020B0502040204020203" pitchFamily="34" charset="0"/>
                <a:cs typeface="Segoe UI" panose="020B0502040204020203" pitchFamily="34" charset="0"/>
              </a:rPr>
              <a:t>Kuchumov</a:t>
            </a:r>
            <a:r>
              <a:rPr lang="en-US" dirty="0">
                <a:solidFill>
                  <a:srgbClr val="0055A0"/>
                </a:solidFill>
                <a:latin typeface="Segoe UI" panose="020B0502040204020203" pitchFamily="34" charset="0"/>
                <a:ea typeface="Segoe UI" panose="020B0502040204020203" pitchFamily="34" charset="0"/>
                <a:cs typeface="Segoe UI" panose="020B0502040204020203" pitchFamily="34" charset="0"/>
              </a:rPr>
              <a:t>, R.I., </a:t>
            </a:r>
            <a:r>
              <a:rPr lang="en-US" dirty="0" err="1">
                <a:solidFill>
                  <a:srgbClr val="0055A0"/>
                </a:solidFill>
                <a:latin typeface="Segoe UI" panose="020B0502040204020203" pitchFamily="34" charset="0"/>
                <a:ea typeface="Segoe UI" panose="020B0502040204020203" pitchFamily="34" charset="0"/>
                <a:cs typeface="Segoe UI" panose="020B0502040204020203" pitchFamily="34" charset="0"/>
              </a:rPr>
              <a:t>Kutovskiy</a:t>
            </a:r>
            <a:r>
              <a:rPr lang="en-US" dirty="0">
                <a:solidFill>
                  <a:srgbClr val="0055A0"/>
                </a:solidFill>
                <a:latin typeface="Segoe UI" panose="020B0502040204020203" pitchFamily="34" charset="0"/>
                <a:ea typeface="Segoe UI" panose="020B0502040204020203" pitchFamily="34" charset="0"/>
                <a:cs typeface="Segoe UI" panose="020B0502040204020203" pitchFamily="34" charset="0"/>
              </a:rPr>
              <a:t>, N.A., </a:t>
            </a:r>
            <a:r>
              <a:rPr lang="en-US" dirty="0" err="1">
                <a:solidFill>
                  <a:srgbClr val="0055A0"/>
                </a:solidFill>
                <a:latin typeface="Segoe UI" panose="020B0502040204020203" pitchFamily="34" charset="0"/>
                <a:ea typeface="Segoe UI" panose="020B0502040204020203" pitchFamily="34" charset="0"/>
                <a:cs typeface="Segoe UI" panose="020B0502040204020203" pitchFamily="34" charset="0"/>
              </a:rPr>
              <a:t>Pelevanyuk</a:t>
            </a:r>
            <a:r>
              <a:rPr lang="en-US" dirty="0">
                <a:solidFill>
                  <a:srgbClr val="0055A0"/>
                </a:solidFill>
                <a:latin typeface="Segoe UI" panose="020B0502040204020203" pitchFamily="34" charset="0"/>
                <a:ea typeface="Segoe UI" panose="020B0502040204020203" pitchFamily="34" charset="0"/>
                <a:cs typeface="Segoe UI" panose="020B0502040204020203" pitchFamily="34" charset="0"/>
              </a:rPr>
              <a:t>, I.S., </a:t>
            </a:r>
            <a:r>
              <a:rPr lang="en-US" dirty="0" err="1">
                <a:solidFill>
                  <a:srgbClr val="0055A0"/>
                </a:solidFill>
                <a:latin typeface="Segoe UI" panose="020B0502040204020203" pitchFamily="34" charset="0"/>
                <a:ea typeface="Segoe UI" panose="020B0502040204020203" pitchFamily="34" charset="0"/>
                <a:cs typeface="Segoe UI" panose="020B0502040204020203" pitchFamily="34" charset="0"/>
              </a:rPr>
              <a:t>Petrunin</a:t>
            </a:r>
            <a:r>
              <a:rPr lang="en-US" dirty="0">
                <a:solidFill>
                  <a:srgbClr val="0055A0"/>
                </a:solidFill>
                <a:latin typeface="Segoe UI" panose="020B0502040204020203" pitchFamily="34" charset="0"/>
                <a:ea typeface="Segoe UI" panose="020B0502040204020203" pitchFamily="34" charset="0"/>
                <a:cs typeface="Segoe UI" panose="020B0502040204020203" pitchFamily="34" charset="0"/>
              </a:rPr>
              <a:t>, V.N. &amp; </a:t>
            </a:r>
            <a:r>
              <a:rPr lang="en-US" dirty="0" err="1">
                <a:solidFill>
                  <a:srgbClr val="0055A0"/>
                </a:solidFill>
                <a:latin typeface="Segoe UI" panose="020B0502040204020203" pitchFamily="34" charset="0"/>
                <a:ea typeface="Segoe UI" panose="020B0502040204020203" pitchFamily="34" charset="0"/>
                <a:cs typeface="Segoe UI" panose="020B0502040204020203" pitchFamily="34" charset="0"/>
              </a:rPr>
              <a:t>Tsaregorodtsev</a:t>
            </a:r>
            <a:r>
              <a:rPr lang="en-US" dirty="0">
                <a:solidFill>
                  <a:srgbClr val="0055A0"/>
                </a:solidFill>
                <a:latin typeface="Segoe UI" panose="020B0502040204020203" pitchFamily="34" charset="0"/>
                <a:ea typeface="Segoe UI" panose="020B0502040204020203" pitchFamily="34" charset="0"/>
                <a:cs typeface="Segoe UI" panose="020B0502040204020203" pitchFamily="34" charset="0"/>
              </a:rPr>
              <a:t>, A.Y. 2019, "</a:t>
            </a:r>
            <a:r>
              <a:rPr lang="en-US" b="1" dirty="0">
                <a:solidFill>
                  <a:srgbClr val="0055A0"/>
                </a:solidFill>
                <a:latin typeface="Segoe UI" panose="020B0502040204020203" pitchFamily="34" charset="0"/>
                <a:ea typeface="Segoe UI" panose="020B0502040204020203" pitchFamily="34" charset="0"/>
                <a:cs typeface="Segoe UI" panose="020B0502040204020203" pitchFamily="34" charset="0"/>
              </a:rPr>
              <a:t>Cloud integration within the DIRAC </a:t>
            </a:r>
            <a:r>
              <a:rPr lang="en-US" b="1" dirty="0" err="1">
                <a:solidFill>
                  <a:srgbClr val="0055A0"/>
                </a:solidFill>
                <a:latin typeface="Segoe UI" panose="020B0502040204020203" pitchFamily="34" charset="0"/>
                <a:ea typeface="Segoe UI" panose="020B0502040204020203" pitchFamily="34" charset="0"/>
                <a:cs typeface="Segoe UI" panose="020B0502040204020203" pitchFamily="34" charset="0"/>
              </a:rPr>
              <a:t>Interware</a:t>
            </a:r>
            <a:r>
              <a:rPr lang="en-US" dirty="0">
                <a:solidFill>
                  <a:srgbClr val="0055A0"/>
                </a:solidFill>
                <a:latin typeface="Segoe UI" panose="020B0502040204020203" pitchFamily="34" charset="0"/>
                <a:ea typeface="Segoe UI" panose="020B0502040204020203" pitchFamily="34" charset="0"/>
                <a:cs typeface="Segoe UI" panose="020B0502040204020203" pitchFamily="34" charset="0"/>
              </a:rPr>
              <a:t>", CEUR Workshop Proceedings, pp. 256.</a:t>
            </a:r>
          </a:p>
          <a:p>
            <a:pPr algn="just"/>
            <a:r>
              <a:rPr lang="en-US" dirty="0">
                <a:solidFill>
                  <a:srgbClr val="0055A0"/>
                </a:solidFill>
                <a:latin typeface="Segoe UI" panose="020B0502040204020203" pitchFamily="34" charset="0"/>
                <a:ea typeface="Segoe UI" panose="020B0502040204020203" pitchFamily="34" charset="0"/>
                <a:cs typeface="Segoe UI" panose="020B0502040204020203" pitchFamily="34" charset="0"/>
              </a:rPr>
              <a:t>4. </a:t>
            </a:r>
            <a:r>
              <a:rPr lang="en-US" dirty="0" err="1">
                <a:solidFill>
                  <a:srgbClr val="0055A0"/>
                </a:solidFill>
                <a:latin typeface="Segoe UI" panose="020B0502040204020203" pitchFamily="34" charset="0"/>
                <a:ea typeface="Segoe UI" panose="020B0502040204020203" pitchFamily="34" charset="0"/>
                <a:cs typeface="Segoe UI" panose="020B0502040204020203" pitchFamily="34" charset="0"/>
              </a:rPr>
              <a:t>Korenkov</a:t>
            </a:r>
            <a:r>
              <a:rPr lang="en-US" dirty="0">
                <a:solidFill>
                  <a:srgbClr val="0055A0"/>
                </a:solidFill>
                <a:latin typeface="Segoe UI" panose="020B0502040204020203" pitchFamily="34" charset="0"/>
                <a:ea typeface="Segoe UI" panose="020B0502040204020203" pitchFamily="34" charset="0"/>
                <a:cs typeface="Segoe UI" panose="020B0502040204020203" pitchFamily="34" charset="0"/>
              </a:rPr>
              <a:t>, V., </a:t>
            </a:r>
            <a:r>
              <a:rPr lang="en-US" dirty="0" err="1">
                <a:solidFill>
                  <a:srgbClr val="0055A0"/>
                </a:solidFill>
                <a:latin typeface="Segoe UI" panose="020B0502040204020203" pitchFamily="34" charset="0"/>
                <a:ea typeface="Segoe UI" panose="020B0502040204020203" pitchFamily="34" charset="0"/>
                <a:cs typeface="Segoe UI" panose="020B0502040204020203" pitchFamily="34" charset="0"/>
              </a:rPr>
              <a:t>Pelevanyuk</a:t>
            </a:r>
            <a:r>
              <a:rPr lang="en-US" dirty="0">
                <a:solidFill>
                  <a:srgbClr val="0055A0"/>
                </a:solidFill>
                <a:latin typeface="Segoe UI" panose="020B0502040204020203" pitchFamily="34" charset="0"/>
                <a:ea typeface="Segoe UI" panose="020B0502040204020203" pitchFamily="34" charset="0"/>
                <a:cs typeface="Segoe UI" panose="020B0502040204020203" pitchFamily="34" charset="0"/>
              </a:rPr>
              <a:t>, I. &amp; </a:t>
            </a:r>
            <a:r>
              <a:rPr lang="en-US" dirty="0" err="1">
                <a:solidFill>
                  <a:srgbClr val="0055A0"/>
                </a:solidFill>
                <a:latin typeface="Segoe UI" panose="020B0502040204020203" pitchFamily="34" charset="0"/>
                <a:ea typeface="Segoe UI" panose="020B0502040204020203" pitchFamily="34" charset="0"/>
                <a:cs typeface="Segoe UI" panose="020B0502040204020203" pitchFamily="34" charset="0"/>
              </a:rPr>
              <a:t>Tsaregorodtsev</a:t>
            </a:r>
            <a:r>
              <a:rPr lang="en-US" dirty="0">
                <a:solidFill>
                  <a:srgbClr val="0055A0"/>
                </a:solidFill>
                <a:latin typeface="Segoe UI" panose="020B0502040204020203" pitchFamily="34" charset="0"/>
                <a:ea typeface="Segoe UI" panose="020B0502040204020203" pitchFamily="34" charset="0"/>
                <a:cs typeface="Segoe UI" panose="020B0502040204020203" pitchFamily="34" charset="0"/>
              </a:rPr>
              <a:t>, A. 2020, </a:t>
            </a:r>
            <a:r>
              <a:rPr lang="en-US" b="1" dirty="0">
                <a:solidFill>
                  <a:srgbClr val="0055A0"/>
                </a:solidFill>
                <a:latin typeface="Segoe UI" panose="020B0502040204020203" pitchFamily="34" charset="0"/>
                <a:ea typeface="Segoe UI" panose="020B0502040204020203" pitchFamily="34" charset="0"/>
                <a:cs typeface="Segoe UI" panose="020B0502040204020203" pitchFamily="34" charset="0"/>
              </a:rPr>
              <a:t>Integration of the JINR hybrid computing resources with the DIRAC </a:t>
            </a:r>
            <a:r>
              <a:rPr lang="en-US" b="1" dirty="0" err="1">
                <a:solidFill>
                  <a:srgbClr val="0055A0"/>
                </a:solidFill>
                <a:latin typeface="Segoe UI" panose="020B0502040204020203" pitchFamily="34" charset="0"/>
                <a:ea typeface="Segoe UI" panose="020B0502040204020203" pitchFamily="34" charset="0"/>
                <a:cs typeface="Segoe UI" panose="020B0502040204020203" pitchFamily="34" charset="0"/>
              </a:rPr>
              <a:t>interware</a:t>
            </a:r>
            <a:r>
              <a:rPr lang="en-US" b="1" dirty="0">
                <a:solidFill>
                  <a:srgbClr val="0055A0"/>
                </a:solidFill>
                <a:latin typeface="Segoe UI" panose="020B0502040204020203" pitchFamily="34" charset="0"/>
                <a:ea typeface="Segoe UI" panose="020B0502040204020203" pitchFamily="34" charset="0"/>
                <a:cs typeface="Segoe UI" panose="020B0502040204020203" pitchFamily="34" charset="0"/>
              </a:rPr>
              <a:t> for data intensive applications</a:t>
            </a:r>
            <a:r>
              <a:rPr lang="en-US" dirty="0">
                <a:solidFill>
                  <a:srgbClr val="0055A0"/>
                </a:solidFill>
                <a:latin typeface="Segoe UI" panose="020B0502040204020203" pitchFamily="34" charset="0"/>
                <a:ea typeface="Segoe UI" panose="020B0502040204020203" pitchFamily="34" charset="0"/>
                <a:cs typeface="Segoe UI" panose="020B0502040204020203" pitchFamily="34" charset="0"/>
              </a:rPr>
              <a:t>.</a:t>
            </a:r>
          </a:p>
          <a:p>
            <a:pPr algn="just"/>
            <a:r>
              <a:rPr lang="en-US" dirty="0">
                <a:solidFill>
                  <a:srgbClr val="0055A0"/>
                </a:solidFill>
                <a:latin typeface="Segoe UI" panose="020B0502040204020203" pitchFamily="34" charset="0"/>
                <a:ea typeface="Segoe UI" panose="020B0502040204020203" pitchFamily="34" charset="0"/>
                <a:cs typeface="Segoe UI" panose="020B0502040204020203" pitchFamily="34" charset="0"/>
              </a:rPr>
              <a:t>5. </a:t>
            </a:r>
            <a:r>
              <a:rPr lang="en-US" dirty="0" err="1">
                <a:solidFill>
                  <a:srgbClr val="0055A0"/>
                </a:solidFill>
                <a:latin typeface="Segoe UI" panose="020B0502040204020203" pitchFamily="34" charset="0"/>
                <a:ea typeface="Segoe UI" panose="020B0502040204020203" pitchFamily="34" charset="0"/>
                <a:cs typeface="Segoe UI" panose="020B0502040204020203" pitchFamily="34" charset="0"/>
              </a:rPr>
              <a:t>Kutovskiy</a:t>
            </a:r>
            <a:r>
              <a:rPr lang="en-US" dirty="0">
                <a:solidFill>
                  <a:srgbClr val="0055A0"/>
                </a:solidFill>
                <a:latin typeface="Segoe UI" panose="020B0502040204020203" pitchFamily="34" charset="0"/>
                <a:ea typeface="Segoe UI" panose="020B0502040204020203" pitchFamily="34" charset="0"/>
                <a:cs typeface="Segoe UI" panose="020B0502040204020203" pitchFamily="34" charset="0"/>
              </a:rPr>
              <a:t>, N., </a:t>
            </a:r>
            <a:r>
              <a:rPr lang="en-US" dirty="0" err="1">
                <a:solidFill>
                  <a:srgbClr val="0055A0"/>
                </a:solidFill>
                <a:latin typeface="Segoe UI" panose="020B0502040204020203" pitchFamily="34" charset="0"/>
                <a:ea typeface="Segoe UI" panose="020B0502040204020203" pitchFamily="34" charset="0"/>
                <a:cs typeface="Segoe UI" panose="020B0502040204020203" pitchFamily="34" charset="0"/>
              </a:rPr>
              <a:t>Mitsyn</a:t>
            </a:r>
            <a:r>
              <a:rPr lang="en-US" dirty="0">
                <a:solidFill>
                  <a:srgbClr val="0055A0"/>
                </a:solidFill>
                <a:latin typeface="Segoe UI" panose="020B0502040204020203" pitchFamily="34" charset="0"/>
                <a:ea typeface="Segoe UI" panose="020B0502040204020203" pitchFamily="34" charset="0"/>
                <a:cs typeface="Segoe UI" panose="020B0502040204020203" pitchFamily="34" charset="0"/>
              </a:rPr>
              <a:t>, V., </a:t>
            </a:r>
            <a:r>
              <a:rPr lang="en-US" dirty="0" err="1">
                <a:solidFill>
                  <a:srgbClr val="0055A0"/>
                </a:solidFill>
                <a:latin typeface="Segoe UI" panose="020B0502040204020203" pitchFamily="34" charset="0"/>
                <a:ea typeface="Segoe UI" panose="020B0502040204020203" pitchFamily="34" charset="0"/>
                <a:cs typeface="Segoe UI" panose="020B0502040204020203" pitchFamily="34" charset="0"/>
              </a:rPr>
              <a:t>Moshkin</a:t>
            </a:r>
            <a:r>
              <a:rPr lang="en-US" dirty="0">
                <a:solidFill>
                  <a:srgbClr val="0055A0"/>
                </a:solidFill>
                <a:latin typeface="Segoe UI" panose="020B0502040204020203" pitchFamily="34" charset="0"/>
                <a:ea typeface="Segoe UI" panose="020B0502040204020203" pitchFamily="34" charset="0"/>
                <a:cs typeface="Segoe UI" panose="020B0502040204020203" pitchFamily="34" charset="0"/>
              </a:rPr>
              <a:t>, A., </a:t>
            </a:r>
            <a:r>
              <a:rPr lang="en-US" dirty="0" err="1">
                <a:solidFill>
                  <a:srgbClr val="0055A0"/>
                </a:solidFill>
                <a:latin typeface="Segoe UI" panose="020B0502040204020203" pitchFamily="34" charset="0"/>
                <a:ea typeface="Segoe UI" panose="020B0502040204020203" pitchFamily="34" charset="0"/>
                <a:cs typeface="Segoe UI" panose="020B0502040204020203" pitchFamily="34" charset="0"/>
              </a:rPr>
              <a:t>Pelevanyuk</a:t>
            </a:r>
            <a:r>
              <a:rPr lang="en-US" dirty="0">
                <a:solidFill>
                  <a:srgbClr val="0055A0"/>
                </a:solidFill>
                <a:latin typeface="Segoe UI" panose="020B0502040204020203" pitchFamily="34" charset="0"/>
                <a:ea typeface="Segoe UI" panose="020B0502040204020203" pitchFamily="34" charset="0"/>
                <a:cs typeface="Segoe UI" panose="020B0502040204020203" pitchFamily="34" charset="0"/>
              </a:rPr>
              <a:t>, I., </a:t>
            </a:r>
            <a:r>
              <a:rPr lang="en-US" dirty="0" err="1">
                <a:solidFill>
                  <a:srgbClr val="0055A0"/>
                </a:solidFill>
                <a:latin typeface="Segoe UI" panose="020B0502040204020203" pitchFamily="34" charset="0"/>
                <a:ea typeface="Segoe UI" panose="020B0502040204020203" pitchFamily="34" charset="0"/>
                <a:cs typeface="Segoe UI" panose="020B0502040204020203" pitchFamily="34" charset="0"/>
              </a:rPr>
              <a:t>Podgayny</a:t>
            </a:r>
            <a:r>
              <a:rPr lang="en-US" dirty="0">
                <a:solidFill>
                  <a:srgbClr val="0055A0"/>
                </a:solidFill>
                <a:latin typeface="Segoe UI" panose="020B0502040204020203" pitchFamily="34" charset="0"/>
                <a:ea typeface="Segoe UI" panose="020B0502040204020203" pitchFamily="34" charset="0"/>
                <a:cs typeface="Segoe UI" panose="020B0502040204020203" pitchFamily="34" charset="0"/>
              </a:rPr>
              <a:t>, D., </a:t>
            </a:r>
            <a:r>
              <a:rPr lang="en-US" dirty="0" err="1">
                <a:solidFill>
                  <a:srgbClr val="0055A0"/>
                </a:solidFill>
                <a:latin typeface="Segoe UI" panose="020B0502040204020203" pitchFamily="34" charset="0"/>
                <a:ea typeface="Segoe UI" panose="020B0502040204020203" pitchFamily="34" charset="0"/>
                <a:cs typeface="Segoe UI" panose="020B0502040204020203" pitchFamily="34" charset="0"/>
              </a:rPr>
              <a:t>Rogachevsky</a:t>
            </a:r>
            <a:r>
              <a:rPr lang="en-US" dirty="0">
                <a:solidFill>
                  <a:srgbClr val="0055A0"/>
                </a:solidFill>
                <a:latin typeface="Segoe UI" panose="020B0502040204020203" pitchFamily="34" charset="0"/>
                <a:ea typeface="Segoe UI" panose="020B0502040204020203" pitchFamily="34" charset="0"/>
                <a:cs typeface="Segoe UI" panose="020B0502040204020203" pitchFamily="34" charset="0"/>
              </a:rPr>
              <a:t>, O., </a:t>
            </a:r>
            <a:r>
              <a:rPr lang="en-US" dirty="0" err="1">
                <a:solidFill>
                  <a:srgbClr val="0055A0"/>
                </a:solidFill>
                <a:latin typeface="Segoe UI" panose="020B0502040204020203" pitchFamily="34" charset="0"/>
                <a:ea typeface="Segoe UI" panose="020B0502040204020203" pitchFamily="34" charset="0"/>
                <a:cs typeface="Segoe UI" panose="020B0502040204020203" pitchFamily="34" charset="0"/>
              </a:rPr>
              <a:t>Shchinov</a:t>
            </a:r>
            <a:r>
              <a:rPr lang="en-US" dirty="0">
                <a:solidFill>
                  <a:srgbClr val="0055A0"/>
                </a:solidFill>
                <a:latin typeface="Segoe UI" panose="020B0502040204020203" pitchFamily="34" charset="0"/>
                <a:ea typeface="Segoe UI" panose="020B0502040204020203" pitchFamily="34" charset="0"/>
                <a:cs typeface="Segoe UI" panose="020B0502040204020203" pitchFamily="34" charset="0"/>
              </a:rPr>
              <a:t>, B., </a:t>
            </a:r>
            <a:r>
              <a:rPr lang="en-US" dirty="0" err="1">
                <a:solidFill>
                  <a:srgbClr val="0055A0"/>
                </a:solidFill>
                <a:latin typeface="Segoe UI" panose="020B0502040204020203" pitchFamily="34" charset="0"/>
                <a:ea typeface="Segoe UI" panose="020B0502040204020203" pitchFamily="34" charset="0"/>
                <a:cs typeface="Segoe UI" panose="020B0502040204020203" pitchFamily="34" charset="0"/>
              </a:rPr>
              <a:t>Trofimov</a:t>
            </a:r>
            <a:r>
              <a:rPr lang="en-US" dirty="0">
                <a:solidFill>
                  <a:srgbClr val="0055A0"/>
                </a:solidFill>
                <a:latin typeface="Segoe UI" panose="020B0502040204020203" pitchFamily="34" charset="0"/>
                <a:ea typeface="Segoe UI" panose="020B0502040204020203" pitchFamily="34" charset="0"/>
                <a:cs typeface="Segoe UI" panose="020B0502040204020203" pitchFamily="34" charset="0"/>
              </a:rPr>
              <a:t>, V. &amp; </a:t>
            </a:r>
            <a:r>
              <a:rPr lang="en-US" dirty="0" err="1">
                <a:solidFill>
                  <a:srgbClr val="0055A0"/>
                </a:solidFill>
                <a:latin typeface="Segoe UI" panose="020B0502040204020203" pitchFamily="34" charset="0"/>
                <a:ea typeface="Segoe UI" panose="020B0502040204020203" pitchFamily="34" charset="0"/>
                <a:cs typeface="Segoe UI" panose="020B0502040204020203" pitchFamily="34" charset="0"/>
              </a:rPr>
              <a:t>Tsaregorodtsev</a:t>
            </a:r>
            <a:r>
              <a:rPr lang="en-US" dirty="0">
                <a:solidFill>
                  <a:srgbClr val="0055A0"/>
                </a:solidFill>
                <a:latin typeface="Segoe UI" panose="020B0502040204020203" pitchFamily="34" charset="0"/>
                <a:ea typeface="Segoe UI" panose="020B0502040204020203" pitchFamily="34" charset="0"/>
                <a:cs typeface="Segoe UI" panose="020B0502040204020203" pitchFamily="34" charset="0"/>
              </a:rPr>
              <a:t>, A. 2021, "</a:t>
            </a:r>
            <a:r>
              <a:rPr lang="en-US" b="1" dirty="0">
                <a:solidFill>
                  <a:srgbClr val="0055A0"/>
                </a:solidFill>
                <a:latin typeface="Segoe UI" panose="020B0502040204020203" pitchFamily="34" charset="0"/>
                <a:ea typeface="Segoe UI" panose="020B0502040204020203" pitchFamily="34" charset="0"/>
                <a:cs typeface="Segoe UI" panose="020B0502040204020203" pitchFamily="34" charset="0"/>
              </a:rPr>
              <a:t>Integration of Distributed Heterogeneous Computing Resources for the MPD Experiment with DIRAC </a:t>
            </a:r>
            <a:r>
              <a:rPr lang="en-US" b="1" dirty="0" err="1">
                <a:solidFill>
                  <a:srgbClr val="0055A0"/>
                </a:solidFill>
                <a:latin typeface="Segoe UI" panose="020B0502040204020203" pitchFamily="34" charset="0"/>
                <a:ea typeface="Segoe UI" panose="020B0502040204020203" pitchFamily="34" charset="0"/>
                <a:cs typeface="Segoe UI" panose="020B0502040204020203" pitchFamily="34" charset="0"/>
              </a:rPr>
              <a:t>Interware</a:t>
            </a:r>
            <a:r>
              <a:rPr lang="en-US" dirty="0">
                <a:solidFill>
                  <a:srgbClr val="0055A0"/>
                </a:solidFill>
                <a:latin typeface="Segoe UI" panose="020B0502040204020203" pitchFamily="34" charset="0"/>
                <a:ea typeface="Segoe UI" panose="020B0502040204020203" pitchFamily="34" charset="0"/>
                <a:cs typeface="Segoe UI" panose="020B0502040204020203" pitchFamily="34" charset="0"/>
              </a:rPr>
              <a:t>", Physics of Particles and Nuclei, vol. 52, no. 4, pp. 835-841.</a:t>
            </a:r>
          </a:p>
          <a:p>
            <a:pPr algn="just"/>
            <a:r>
              <a:rPr lang="en-US" dirty="0">
                <a:solidFill>
                  <a:srgbClr val="0055A0"/>
                </a:solidFill>
                <a:latin typeface="Segoe UI" panose="020B0502040204020203" pitchFamily="34" charset="0"/>
                <a:ea typeface="Segoe UI" panose="020B0502040204020203" pitchFamily="34" charset="0"/>
                <a:cs typeface="Segoe UI" panose="020B0502040204020203" pitchFamily="34" charset="0"/>
              </a:rPr>
              <a:t>6. </a:t>
            </a:r>
            <a:r>
              <a:rPr lang="en-US" dirty="0" err="1">
                <a:solidFill>
                  <a:srgbClr val="0055A0"/>
                </a:solidFill>
                <a:latin typeface="Segoe UI" panose="020B0502040204020203" pitchFamily="34" charset="0"/>
                <a:ea typeface="Segoe UI" panose="020B0502040204020203" pitchFamily="34" charset="0"/>
                <a:cs typeface="Segoe UI" panose="020B0502040204020203" pitchFamily="34" charset="0"/>
              </a:rPr>
              <a:t>Pelevanyuk</a:t>
            </a:r>
            <a:r>
              <a:rPr lang="en-US" dirty="0">
                <a:solidFill>
                  <a:srgbClr val="0055A0"/>
                </a:solidFill>
                <a:latin typeface="Segoe UI" panose="020B0502040204020203" pitchFamily="34" charset="0"/>
                <a:ea typeface="Segoe UI" panose="020B0502040204020203" pitchFamily="34" charset="0"/>
                <a:cs typeface="Segoe UI" panose="020B0502040204020203" pitchFamily="34" charset="0"/>
              </a:rPr>
              <a:t>, I., "</a:t>
            </a:r>
            <a:r>
              <a:rPr lang="en-US" b="1" dirty="0">
                <a:solidFill>
                  <a:srgbClr val="0055A0"/>
                </a:solidFill>
                <a:latin typeface="Segoe UI" panose="020B0502040204020203" pitchFamily="34" charset="0"/>
                <a:ea typeface="Segoe UI" panose="020B0502040204020203" pitchFamily="34" charset="0"/>
                <a:cs typeface="Segoe UI" panose="020B0502040204020203" pitchFamily="34" charset="0"/>
              </a:rPr>
              <a:t>Performance evaluation of computing resources with DIRAC </a:t>
            </a:r>
            <a:r>
              <a:rPr lang="en-US" b="1" dirty="0" err="1">
                <a:solidFill>
                  <a:srgbClr val="0055A0"/>
                </a:solidFill>
                <a:latin typeface="Segoe UI" panose="020B0502040204020203" pitchFamily="34" charset="0"/>
                <a:ea typeface="Segoe UI" panose="020B0502040204020203" pitchFamily="34" charset="0"/>
                <a:cs typeface="Segoe UI" panose="020B0502040204020203" pitchFamily="34" charset="0"/>
              </a:rPr>
              <a:t>interware</a:t>
            </a:r>
            <a:r>
              <a:rPr lang="en-US" dirty="0">
                <a:solidFill>
                  <a:srgbClr val="0055A0"/>
                </a:solidFill>
                <a:latin typeface="Segoe UI" panose="020B0502040204020203" pitchFamily="34" charset="0"/>
                <a:ea typeface="Segoe UI" panose="020B0502040204020203" pitchFamily="34" charset="0"/>
                <a:cs typeface="Segoe UI" panose="020B0502040204020203" pitchFamily="34" charset="0"/>
              </a:rPr>
              <a:t>", AIP Conference Proceedings 2377, 040006 (2021) </a:t>
            </a:r>
          </a:p>
        </p:txBody>
      </p:sp>
      <p:sp>
        <p:nvSpPr>
          <p:cNvPr id="2" name="Slide Number Placeholder 1">
            <a:extLst>
              <a:ext uri="{FF2B5EF4-FFF2-40B4-BE49-F238E27FC236}">
                <a16:creationId xmlns:a16="http://schemas.microsoft.com/office/drawing/2014/main" id="{F1ED6CF9-217E-4F24-B528-A226E9DCF43C}"/>
              </a:ext>
            </a:extLst>
          </p:cNvPr>
          <p:cNvSpPr>
            <a:spLocks noGrp="1"/>
          </p:cNvSpPr>
          <p:nvPr>
            <p:ph type="sldNum" sz="quarter" idx="4"/>
          </p:nvPr>
        </p:nvSpPr>
        <p:spPr/>
        <p:txBody>
          <a:bodyPr/>
          <a:lstStyle/>
          <a:p>
            <a:fld id="{17918391-D411-FE40-AAD7-861AE5233E0E}" type="slidenum">
              <a:rPr lang="en-US" smtClean="0"/>
              <a:pPr/>
              <a:t>28</a:t>
            </a:fld>
            <a:endParaRPr lang="en-US" dirty="0"/>
          </a:p>
        </p:txBody>
      </p:sp>
    </p:spTree>
    <p:extLst>
      <p:ext uri="{BB962C8B-B14F-4D97-AF65-F5344CB8AC3E}">
        <p14:creationId xmlns:p14="http://schemas.microsoft.com/office/powerpoint/2010/main" val="1331057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2107BF-C12A-460F-9912-EBFB9BC27EDE}"/>
              </a:ext>
            </a:extLst>
          </p:cNvPr>
          <p:cNvSpPr>
            <a:spLocks noGrp="1"/>
          </p:cNvSpPr>
          <p:nvPr>
            <p:ph type="sldNum" sz="quarter" idx="4"/>
          </p:nvPr>
        </p:nvSpPr>
        <p:spPr/>
        <p:txBody>
          <a:bodyPr/>
          <a:lstStyle/>
          <a:p>
            <a:fld id="{17918391-D411-FE40-AAD7-861AE5233E0E}" type="slidenum">
              <a:rPr lang="en-US" smtClean="0"/>
              <a:pPr/>
              <a:t>3</a:t>
            </a:fld>
            <a:endParaRPr lang="en-US" dirty="0"/>
          </a:p>
        </p:txBody>
      </p:sp>
      <p:grpSp>
        <p:nvGrpSpPr>
          <p:cNvPr id="4" name="Группа 3"/>
          <p:cNvGrpSpPr/>
          <p:nvPr/>
        </p:nvGrpSpPr>
        <p:grpSpPr>
          <a:xfrm>
            <a:off x="795631" y="796910"/>
            <a:ext cx="7705481" cy="5613100"/>
            <a:chOff x="384135" y="688417"/>
            <a:chExt cx="8537261" cy="6093710"/>
          </a:xfrm>
        </p:grpSpPr>
        <p:grpSp>
          <p:nvGrpSpPr>
            <p:cNvPr id="5" name="Группа 4"/>
            <p:cNvGrpSpPr/>
            <p:nvPr/>
          </p:nvGrpSpPr>
          <p:grpSpPr>
            <a:xfrm>
              <a:off x="3152364" y="2863082"/>
              <a:ext cx="1245704" cy="1595377"/>
              <a:chOff x="4590325" y="9284375"/>
              <a:chExt cx="986681" cy="1263645"/>
            </a:xfrm>
          </p:grpSpPr>
          <p:pic>
            <p:nvPicPr>
              <p:cNvPr id="6"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7" t="10195" r="75605" b="11467"/>
              <a:stretch/>
            </p:blipFill>
            <p:spPr bwMode="auto">
              <a:xfrm>
                <a:off x="4590325" y="9535095"/>
                <a:ext cx="983220" cy="101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4597989" y="9321908"/>
                <a:ext cx="974650" cy="1226112"/>
              </a:xfrm>
              <a:prstGeom prst="rect">
                <a:avLst/>
              </a:prstGeom>
              <a:no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700"/>
              </a:p>
            </p:txBody>
          </p:sp>
          <p:sp>
            <p:nvSpPr>
              <p:cNvPr id="9" name="TextBox 8"/>
              <p:cNvSpPr txBox="1"/>
              <p:nvPr/>
            </p:nvSpPr>
            <p:spPr>
              <a:xfrm>
                <a:off x="4602356" y="9284375"/>
                <a:ext cx="974650" cy="280346"/>
              </a:xfrm>
              <a:prstGeom prst="rect">
                <a:avLst/>
              </a:prstGeom>
              <a:noFill/>
            </p:spPr>
            <p:txBody>
              <a:bodyPr wrap="square" rtlCol="0">
                <a:spAutoFit/>
              </a:bodyPr>
              <a:lstStyle/>
              <a:p>
                <a:pPr algn="ctr"/>
                <a:r>
                  <a:rPr lang="en-US" sz="1700" dirty="0">
                    <a:latin typeface="Agency FB" panose="00010606040000040003" pitchFamily="2" charset="0"/>
                    <a:cs typeface="Times New Roman" panose="02020603050405020304" pitchFamily="18" charset="0"/>
                  </a:rPr>
                  <a:t>Tier-1</a:t>
                </a:r>
                <a:endParaRPr lang="ru-RU" sz="1700" dirty="0">
                  <a:cs typeface="Times New Roman" panose="02020603050405020304" pitchFamily="18" charset="0"/>
                </a:endParaRPr>
              </a:p>
            </p:txBody>
          </p:sp>
        </p:grpSp>
        <p:grpSp>
          <p:nvGrpSpPr>
            <p:cNvPr id="10" name="Группа 9"/>
            <p:cNvGrpSpPr/>
            <p:nvPr/>
          </p:nvGrpSpPr>
          <p:grpSpPr>
            <a:xfrm>
              <a:off x="4487315" y="2863082"/>
              <a:ext cx="1236623" cy="1597638"/>
              <a:chOff x="5629442" y="9284375"/>
              <a:chExt cx="979488" cy="1265436"/>
            </a:xfrm>
          </p:grpSpPr>
          <p:pic>
            <p:nvPicPr>
              <p:cNvPr id="1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387" t="9644" r="50706" b="11467"/>
              <a:stretch/>
            </p:blipFill>
            <p:spPr bwMode="auto">
              <a:xfrm>
                <a:off x="5629442" y="9535095"/>
                <a:ext cx="976313" cy="1014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Группа 11"/>
              <p:cNvGrpSpPr/>
              <p:nvPr/>
            </p:nvGrpSpPr>
            <p:grpSpPr>
              <a:xfrm>
                <a:off x="5629913" y="9284375"/>
                <a:ext cx="979017" cy="1263645"/>
                <a:chOff x="4597989" y="9284375"/>
                <a:chExt cx="979017" cy="1263645"/>
              </a:xfrm>
            </p:grpSpPr>
            <p:sp>
              <p:nvSpPr>
                <p:cNvPr id="14" name="Прямоугольник 13"/>
                <p:cNvSpPr/>
                <p:nvPr/>
              </p:nvSpPr>
              <p:spPr>
                <a:xfrm>
                  <a:off x="4597989" y="9321908"/>
                  <a:ext cx="974650" cy="1226112"/>
                </a:xfrm>
                <a:prstGeom prst="rect">
                  <a:avLst/>
                </a:prstGeom>
                <a:no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700"/>
                </a:p>
              </p:txBody>
            </p:sp>
            <p:sp>
              <p:nvSpPr>
                <p:cNvPr id="15" name="TextBox 14"/>
                <p:cNvSpPr txBox="1"/>
                <p:nvPr/>
              </p:nvSpPr>
              <p:spPr>
                <a:xfrm>
                  <a:off x="4602356" y="9284375"/>
                  <a:ext cx="974650" cy="280346"/>
                </a:xfrm>
                <a:prstGeom prst="rect">
                  <a:avLst/>
                </a:prstGeom>
                <a:noFill/>
              </p:spPr>
              <p:txBody>
                <a:bodyPr wrap="square" rtlCol="0">
                  <a:spAutoFit/>
                </a:bodyPr>
                <a:lstStyle/>
                <a:p>
                  <a:pPr algn="ctr"/>
                  <a:r>
                    <a:rPr lang="en-US" sz="1700" dirty="0">
                      <a:latin typeface="Agency FB" panose="00010606040000040003" pitchFamily="2" charset="0"/>
                      <a:cs typeface="Times New Roman" panose="02020603050405020304" pitchFamily="18" charset="0"/>
                    </a:rPr>
                    <a:t>Tier-2</a:t>
                  </a:r>
                  <a:endParaRPr lang="ru-RU" sz="1700" dirty="0">
                    <a:cs typeface="Times New Roman" panose="02020603050405020304" pitchFamily="18" charset="0"/>
                  </a:endParaRPr>
                </a:p>
              </p:txBody>
            </p:sp>
          </p:grpSp>
        </p:grpSp>
        <p:grpSp>
          <p:nvGrpSpPr>
            <p:cNvPr id="16" name="Группа 15"/>
            <p:cNvGrpSpPr/>
            <p:nvPr/>
          </p:nvGrpSpPr>
          <p:grpSpPr>
            <a:xfrm>
              <a:off x="6057699" y="2864022"/>
              <a:ext cx="2351214" cy="1595377"/>
              <a:chOff x="6645272" y="9284375"/>
              <a:chExt cx="1862318" cy="1263645"/>
            </a:xfrm>
          </p:grpSpPr>
          <p:pic>
            <p:nvPicPr>
              <p:cNvPr id="1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5669" t="7796" r="352" b="14163"/>
              <a:stretch/>
            </p:blipFill>
            <p:spPr bwMode="auto">
              <a:xfrm>
                <a:off x="6645272" y="9535095"/>
                <a:ext cx="979218" cy="100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Группа 17"/>
              <p:cNvGrpSpPr/>
              <p:nvPr/>
            </p:nvGrpSpPr>
            <p:grpSpPr>
              <a:xfrm>
                <a:off x="6645607" y="9284375"/>
                <a:ext cx="1861983" cy="1263645"/>
                <a:chOff x="4597988" y="9284375"/>
                <a:chExt cx="1861983" cy="1263645"/>
              </a:xfrm>
            </p:grpSpPr>
            <p:sp>
              <p:nvSpPr>
                <p:cNvPr id="19" name="Прямоугольник 18"/>
                <p:cNvSpPr/>
                <p:nvPr/>
              </p:nvSpPr>
              <p:spPr>
                <a:xfrm>
                  <a:off x="4597988" y="9321908"/>
                  <a:ext cx="1861983" cy="1226112"/>
                </a:xfrm>
                <a:prstGeom prst="rect">
                  <a:avLst/>
                </a:prstGeom>
                <a:no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700"/>
                </a:p>
              </p:txBody>
            </p:sp>
            <p:sp>
              <p:nvSpPr>
                <p:cNvPr id="20" name="TextBox 19"/>
                <p:cNvSpPr txBox="1"/>
                <p:nvPr/>
              </p:nvSpPr>
              <p:spPr>
                <a:xfrm>
                  <a:off x="5099571" y="9284375"/>
                  <a:ext cx="974650" cy="280346"/>
                </a:xfrm>
                <a:prstGeom prst="rect">
                  <a:avLst/>
                </a:prstGeom>
                <a:noFill/>
              </p:spPr>
              <p:txBody>
                <a:bodyPr wrap="square" rtlCol="0">
                  <a:spAutoFit/>
                </a:bodyPr>
                <a:lstStyle/>
                <a:p>
                  <a:pPr algn="ctr"/>
                  <a:r>
                    <a:rPr lang="en-US" sz="1700" dirty="0">
                      <a:latin typeface="Agency FB" panose="00010606040000040003" pitchFamily="2" charset="0"/>
                      <a:cs typeface="Times New Roman" panose="02020603050405020304" pitchFamily="18" charset="0"/>
                    </a:rPr>
                    <a:t>Govorun</a:t>
                  </a:r>
                  <a:endParaRPr lang="ru-RU" sz="1700" dirty="0">
                    <a:cs typeface="Times New Roman" panose="02020603050405020304" pitchFamily="18" charset="0"/>
                  </a:endParaRPr>
                </a:p>
              </p:txBody>
            </p:sp>
          </p:grpSp>
        </p:grpSp>
        <p:grpSp>
          <p:nvGrpSpPr>
            <p:cNvPr id="21" name="Группа 20"/>
            <p:cNvGrpSpPr/>
            <p:nvPr/>
          </p:nvGrpSpPr>
          <p:grpSpPr>
            <a:xfrm>
              <a:off x="1823408" y="2873252"/>
              <a:ext cx="1236028" cy="1590540"/>
              <a:chOff x="7672366" y="9289405"/>
              <a:chExt cx="979017" cy="1259814"/>
            </a:xfrm>
          </p:grpSpPr>
          <p:pic>
            <p:nvPicPr>
              <p:cNvPr id="22"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519" t="10059" r="25572" b="11466"/>
              <a:stretch/>
            </p:blipFill>
            <p:spPr bwMode="auto">
              <a:xfrm>
                <a:off x="7672367" y="9534525"/>
                <a:ext cx="976334" cy="1014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Группа 22"/>
              <p:cNvGrpSpPr/>
              <p:nvPr/>
            </p:nvGrpSpPr>
            <p:grpSpPr>
              <a:xfrm>
                <a:off x="7672366" y="9289405"/>
                <a:ext cx="979017" cy="1258615"/>
                <a:chOff x="4597989" y="9289405"/>
                <a:chExt cx="979017" cy="1258615"/>
              </a:xfrm>
            </p:grpSpPr>
            <p:sp>
              <p:nvSpPr>
                <p:cNvPr id="24" name="Прямоугольник 23"/>
                <p:cNvSpPr/>
                <p:nvPr/>
              </p:nvSpPr>
              <p:spPr>
                <a:xfrm>
                  <a:off x="4597989" y="9321908"/>
                  <a:ext cx="974650" cy="1226112"/>
                </a:xfrm>
                <a:prstGeom prst="rect">
                  <a:avLst/>
                </a:prstGeom>
                <a:no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700"/>
                </a:p>
              </p:txBody>
            </p:sp>
            <p:sp>
              <p:nvSpPr>
                <p:cNvPr id="25" name="TextBox 24"/>
                <p:cNvSpPr txBox="1"/>
                <p:nvPr/>
              </p:nvSpPr>
              <p:spPr>
                <a:xfrm>
                  <a:off x="4602356" y="9289405"/>
                  <a:ext cx="974650" cy="304351"/>
                </a:xfrm>
                <a:prstGeom prst="rect">
                  <a:avLst/>
                </a:prstGeom>
                <a:noFill/>
              </p:spPr>
              <p:txBody>
                <a:bodyPr wrap="square" rtlCol="0">
                  <a:spAutoFit/>
                </a:bodyPr>
                <a:lstStyle/>
                <a:p>
                  <a:pPr algn="ctr"/>
                  <a:r>
                    <a:rPr lang="en-US" sz="1700" dirty="0" smtClean="0">
                      <a:latin typeface="Agency FB" panose="00010606040000040003" pitchFamily="2" charset="0"/>
                      <a:cs typeface="Times New Roman" panose="02020603050405020304" pitchFamily="18" charset="0"/>
                    </a:rPr>
                    <a:t>Cloud</a:t>
                  </a:r>
                  <a:r>
                    <a:rPr lang="en-US" sz="1700" dirty="0">
                      <a:latin typeface="Agency FB" panose="00010606040000040003" pitchFamily="2" charset="0"/>
                      <a:cs typeface="Times New Roman" panose="02020603050405020304" pitchFamily="18" charset="0"/>
                    </a:rPr>
                    <a:t>s</a:t>
                  </a:r>
                  <a:endParaRPr lang="ru-RU" sz="1700" dirty="0">
                    <a:cs typeface="Times New Roman" panose="02020603050405020304" pitchFamily="18" charset="0"/>
                  </a:endParaRPr>
                </a:p>
              </p:txBody>
            </p:sp>
          </p:grpSp>
        </p:grpSp>
        <p:grpSp>
          <p:nvGrpSpPr>
            <p:cNvPr id="26" name="Группа 25"/>
            <p:cNvGrpSpPr/>
            <p:nvPr/>
          </p:nvGrpSpPr>
          <p:grpSpPr>
            <a:xfrm>
              <a:off x="391981" y="2485792"/>
              <a:ext cx="1230901" cy="1602188"/>
              <a:chOff x="8705110" y="9272576"/>
              <a:chExt cx="974956" cy="1269041"/>
            </a:xfrm>
          </p:grpSpPr>
          <p:grpSp>
            <p:nvGrpSpPr>
              <p:cNvPr id="27" name="Группа 26"/>
              <p:cNvGrpSpPr/>
              <p:nvPr/>
            </p:nvGrpSpPr>
            <p:grpSpPr>
              <a:xfrm>
                <a:off x="8705110" y="9272576"/>
                <a:ext cx="974650" cy="1269041"/>
                <a:chOff x="4597989" y="9278979"/>
                <a:chExt cx="974650" cy="1269041"/>
              </a:xfrm>
            </p:grpSpPr>
            <p:sp>
              <p:nvSpPr>
                <p:cNvPr id="31" name="Прямоугольник 30"/>
                <p:cNvSpPr/>
                <p:nvPr/>
              </p:nvSpPr>
              <p:spPr>
                <a:xfrm>
                  <a:off x="4597989" y="9321908"/>
                  <a:ext cx="974650" cy="1226112"/>
                </a:xfrm>
                <a:prstGeom prst="rect">
                  <a:avLst/>
                </a:prstGeom>
                <a:no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700"/>
                </a:p>
              </p:txBody>
            </p:sp>
            <p:sp>
              <p:nvSpPr>
                <p:cNvPr id="32" name="TextBox 31"/>
                <p:cNvSpPr txBox="1"/>
                <p:nvPr/>
              </p:nvSpPr>
              <p:spPr>
                <a:xfrm>
                  <a:off x="4619933" y="9278979"/>
                  <a:ext cx="943839" cy="280347"/>
                </a:xfrm>
                <a:prstGeom prst="rect">
                  <a:avLst/>
                </a:prstGeom>
                <a:noFill/>
              </p:spPr>
              <p:txBody>
                <a:bodyPr wrap="square" rtlCol="0">
                  <a:spAutoFit/>
                </a:bodyPr>
                <a:lstStyle/>
                <a:p>
                  <a:pPr algn="ctr"/>
                  <a:r>
                    <a:rPr lang="en-US" sz="1700" dirty="0">
                      <a:latin typeface="Agency FB" panose="00010606040000040003" pitchFamily="2" charset="0"/>
                      <a:cs typeface="Times New Roman" panose="02020603050405020304" pitchFamily="18" charset="0"/>
                    </a:rPr>
                    <a:t>NICA cluster</a:t>
                  </a:r>
                  <a:endParaRPr lang="ru-RU" sz="1700" dirty="0">
                    <a:cs typeface="Times New Roman" panose="02020603050405020304" pitchFamily="18" charset="0"/>
                  </a:endParaRPr>
                </a:p>
              </p:txBody>
            </p:sp>
          </p:grpSp>
          <p:sp>
            <p:nvSpPr>
              <p:cNvPr id="28" name="Прямоугольник 27"/>
              <p:cNvSpPr/>
              <p:nvPr/>
            </p:nvSpPr>
            <p:spPr>
              <a:xfrm>
                <a:off x="8705416" y="9534525"/>
                <a:ext cx="974650" cy="1007092"/>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700"/>
              </a:p>
            </p:txBody>
          </p:sp>
          <p:sp>
            <p:nvSpPr>
              <p:cNvPr id="29" name="Овал 28"/>
              <p:cNvSpPr/>
              <p:nvPr/>
            </p:nvSpPr>
            <p:spPr>
              <a:xfrm>
                <a:off x="8713361" y="9566152"/>
                <a:ext cx="943838" cy="94383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700"/>
              </a:p>
            </p:txBody>
          </p:sp>
          <p:pic>
            <p:nvPicPr>
              <p:cNvPr id="30" name="Picture 4" descr="https://bmn.jinr.ru/wp-content/uploads/2019/08/ncx_cluste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600" b="6330"/>
              <a:stretch/>
            </p:blipFill>
            <p:spPr bwMode="auto">
              <a:xfrm>
                <a:off x="8727055" y="9572618"/>
                <a:ext cx="923925" cy="930906"/>
              </a:xfrm>
              <a:prstGeom prst="ellipse">
                <a:avLst/>
              </a:prstGeom>
              <a:noFill/>
              <a:extLst>
                <a:ext uri="{909E8E84-426E-40DD-AFC4-6F175D3DCCD1}">
                  <a14:hiddenFill xmlns:a14="http://schemas.microsoft.com/office/drawing/2010/main">
                    <a:solidFill>
                      <a:srgbClr val="FFFFFF"/>
                    </a:solidFill>
                  </a14:hiddenFill>
                </a:ext>
              </a:extLst>
            </p:spPr>
          </p:pic>
        </p:grpSp>
        <p:grpSp>
          <p:nvGrpSpPr>
            <p:cNvPr id="33" name="Группа 32">
              <a:extLst>
                <a:ext uri="{FF2B5EF4-FFF2-40B4-BE49-F238E27FC236}">
                  <a16:creationId xmlns:a16="http://schemas.microsoft.com/office/drawing/2014/main" id="{BB5B8B09-AE65-FB07-AFF2-4BF38E78D7AB}"/>
                </a:ext>
              </a:extLst>
            </p:cNvPr>
            <p:cNvGrpSpPr/>
            <p:nvPr/>
          </p:nvGrpSpPr>
          <p:grpSpPr>
            <a:xfrm>
              <a:off x="395649" y="852580"/>
              <a:ext cx="1239683" cy="1587920"/>
              <a:chOff x="-9325797" y="239907"/>
              <a:chExt cx="981912" cy="1257739"/>
            </a:xfrm>
          </p:grpSpPr>
          <p:grpSp>
            <p:nvGrpSpPr>
              <p:cNvPr id="34" name="Группа 33">
                <a:extLst>
                  <a:ext uri="{FF2B5EF4-FFF2-40B4-BE49-F238E27FC236}">
                    <a16:creationId xmlns:a16="http://schemas.microsoft.com/office/drawing/2014/main" id="{9F8DCC4B-760C-14E8-1480-452F156C8D4B}"/>
                  </a:ext>
                </a:extLst>
              </p:cNvPr>
              <p:cNvGrpSpPr/>
              <p:nvPr/>
            </p:nvGrpSpPr>
            <p:grpSpPr>
              <a:xfrm>
                <a:off x="-9325797" y="239907"/>
                <a:ext cx="981912" cy="1257739"/>
                <a:chOff x="4597989" y="9290281"/>
                <a:chExt cx="981912" cy="1257739"/>
              </a:xfrm>
            </p:grpSpPr>
            <p:sp>
              <p:nvSpPr>
                <p:cNvPr id="37" name="Прямоугольник 36">
                  <a:extLst>
                    <a:ext uri="{FF2B5EF4-FFF2-40B4-BE49-F238E27FC236}">
                      <a16:creationId xmlns:a16="http://schemas.microsoft.com/office/drawing/2014/main" id="{4EBDA698-9984-5EA2-59E3-DFC97F568709}"/>
                    </a:ext>
                  </a:extLst>
                </p:cNvPr>
                <p:cNvSpPr/>
                <p:nvPr/>
              </p:nvSpPr>
              <p:spPr>
                <a:xfrm>
                  <a:off x="4597989" y="9321908"/>
                  <a:ext cx="974650" cy="1226112"/>
                </a:xfrm>
                <a:prstGeom prst="rect">
                  <a:avLst/>
                </a:prstGeom>
                <a:no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700"/>
                </a:p>
              </p:txBody>
            </p:sp>
            <p:sp>
              <p:nvSpPr>
                <p:cNvPr id="38" name="TextBox 37">
                  <a:extLst>
                    <a:ext uri="{FF2B5EF4-FFF2-40B4-BE49-F238E27FC236}">
                      <a16:creationId xmlns:a16="http://schemas.microsoft.com/office/drawing/2014/main" id="{6AC85D56-757A-3F18-D8EE-C420EFFCAC3D}"/>
                    </a:ext>
                  </a:extLst>
                </p:cNvPr>
                <p:cNvSpPr txBox="1"/>
                <p:nvPr/>
              </p:nvSpPr>
              <p:spPr>
                <a:xfrm>
                  <a:off x="4605251" y="9290281"/>
                  <a:ext cx="974650" cy="280347"/>
                </a:xfrm>
                <a:prstGeom prst="rect">
                  <a:avLst/>
                </a:prstGeom>
                <a:noFill/>
              </p:spPr>
              <p:txBody>
                <a:bodyPr wrap="square" rtlCol="0">
                  <a:spAutoFit/>
                </a:bodyPr>
                <a:lstStyle/>
                <a:p>
                  <a:pPr algn="ctr"/>
                  <a:r>
                    <a:rPr lang="en-US" sz="1700" dirty="0">
                      <a:latin typeface="Agency FB" panose="00010606040000040003" pitchFamily="2" charset="0"/>
                      <a:cs typeface="Times New Roman" panose="02020603050405020304" pitchFamily="18" charset="0"/>
                    </a:rPr>
                    <a:t>UNAM</a:t>
                  </a:r>
                  <a:endParaRPr lang="ru-RU" sz="1700" dirty="0">
                    <a:cs typeface="Times New Roman" panose="02020603050405020304" pitchFamily="18" charset="0"/>
                  </a:endParaRPr>
                </a:p>
              </p:txBody>
            </p:sp>
          </p:grpSp>
          <p:sp>
            <p:nvSpPr>
              <p:cNvPr id="35" name="Прямоугольник 34">
                <a:extLst>
                  <a:ext uri="{FF2B5EF4-FFF2-40B4-BE49-F238E27FC236}">
                    <a16:creationId xmlns:a16="http://schemas.microsoft.com/office/drawing/2014/main" id="{DCFDA7D9-5916-3BB4-D3AF-6F9FC46BC4AF}"/>
                  </a:ext>
                </a:extLst>
              </p:cNvPr>
              <p:cNvSpPr/>
              <p:nvPr/>
            </p:nvSpPr>
            <p:spPr>
              <a:xfrm>
                <a:off x="-9324088" y="490554"/>
                <a:ext cx="974650" cy="1007092"/>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700"/>
              </a:p>
            </p:txBody>
          </p:sp>
          <p:pic>
            <p:nvPicPr>
              <p:cNvPr id="36" name="Picture 2" descr="National Autonomous University of Mexico | university, Mexico City, Mexico  | Britannica">
                <a:extLst>
                  <a:ext uri="{FF2B5EF4-FFF2-40B4-BE49-F238E27FC236}">
                    <a16:creationId xmlns:a16="http://schemas.microsoft.com/office/drawing/2014/main" id="{50FF068C-71A5-2A0F-3A4B-39034124D876}"/>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17873" r="14017"/>
              <a:stretch/>
            </p:blipFill>
            <p:spPr bwMode="auto">
              <a:xfrm>
                <a:off x="-9325797" y="506253"/>
                <a:ext cx="974650" cy="974650"/>
              </a:xfrm>
              <a:prstGeom prst="ellipse">
                <a:avLst/>
              </a:prstGeom>
              <a:noFill/>
              <a:extLst>
                <a:ext uri="{909E8E84-426E-40DD-AFC4-6F175D3DCCD1}">
                  <a14:hiddenFill xmlns:a14="http://schemas.microsoft.com/office/drawing/2010/main">
                    <a:solidFill>
                      <a:srgbClr val="FFFFFF"/>
                    </a:solidFill>
                  </a14:hiddenFill>
                </a:ext>
              </a:extLst>
            </p:spPr>
          </p:pic>
        </p:grpSp>
        <p:grpSp>
          <p:nvGrpSpPr>
            <p:cNvPr id="39" name="Группа 38">
              <a:extLst>
                <a:ext uri="{FF2B5EF4-FFF2-40B4-BE49-F238E27FC236}">
                  <a16:creationId xmlns:a16="http://schemas.microsoft.com/office/drawing/2014/main" id="{4D650820-995E-36FB-EBD4-3EFFA7D5D51C}"/>
                </a:ext>
              </a:extLst>
            </p:cNvPr>
            <p:cNvGrpSpPr/>
            <p:nvPr/>
          </p:nvGrpSpPr>
          <p:grpSpPr>
            <a:xfrm>
              <a:off x="7501281" y="713643"/>
              <a:ext cx="1395279" cy="1061805"/>
              <a:chOff x="-9885141" y="3641429"/>
              <a:chExt cx="1105153" cy="841021"/>
            </a:xfrm>
          </p:grpSpPr>
          <p:pic>
            <p:nvPicPr>
              <p:cNvPr id="40" name="Рисунок 39">
                <a:extLst>
                  <a:ext uri="{FF2B5EF4-FFF2-40B4-BE49-F238E27FC236}">
                    <a16:creationId xmlns:a16="http://schemas.microsoft.com/office/drawing/2014/main" id="{38828FE2-9D19-FA14-D913-D4EA8C67EA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206047" y="4056391"/>
                <a:ext cx="426059" cy="426059"/>
              </a:xfrm>
              <a:prstGeom prst="rect">
                <a:avLst/>
              </a:prstGeom>
            </p:spPr>
          </p:pic>
          <p:pic>
            <p:nvPicPr>
              <p:cNvPr id="41" name="Рисунок 40">
                <a:extLst>
                  <a:ext uri="{FF2B5EF4-FFF2-40B4-BE49-F238E27FC236}">
                    <a16:creationId xmlns:a16="http://schemas.microsoft.com/office/drawing/2014/main" id="{122E0AF9-A8A9-3FC2-9496-9A78D34F49F2}"/>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9885141" y="3641429"/>
                <a:ext cx="713010" cy="713010"/>
              </a:xfrm>
              <a:prstGeom prst="rect">
                <a:avLst/>
              </a:prstGeom>
            </p:spPr>
          </p:pic>
        </p:grpSp>
        <p:grpSp>
          <p:nvGrpSpPr>
            <p:cNvPr id="42" name="Группа 41">
              <a:extLst>
                <a:ext uri="{FF2B5EF4-FFF2-40B4-BE49-F238E27FC236}">
                  <a16:creationId xmlns:a16="http://schemas.microsoft.com/office/drawing/2014/main" id="{B5BDBE37-861A-D88D-F67A-89F46B800E0B}"/>
                </a:ext>
              </a:extLst>
            </p:cNvPr>
            <p:cNvGrpSpPr/>
            <p:nvPr/>
          </p:nvGrpSpPr>
          <p:grpSpPr>
            <a:xfrm>
              <a:off x="7304352" y="1692238"/>
              <a:ext cx="1223028" cy="1189628"/>
              <a:chOff x="-7792661" y="5048063"/>
              <a:chExt cx="968720" cy="942264"/>
            </a:xfrm>
          </p:grpSpPr>
          <p:pic>
            <p:nvPicPr>
              <p:cNvPr id="43" name="Рисунок 42">
                <a:extLst>
                  <a:ext uri="{FF2B5EF4-FFF2-40B4-BE49-F238E27FC236}">
                    <a16:creationId xmlns:a16="http://schemas.microsoft.com/office/drawing/2014/main" id="{E2D63DE1-9D73-06A0-6A33-D4217101F303}"/>
                  </a:ext>
                </a:extLst>
              </p:cNvPr>
              <p:cNvPicPr>
                <a:picLocks noChangeAspect="1"/>
              </p:cNvPicPr>
              <p:nvPr/>
            </p:nvPicPr>
            <p:blipFill>
              <a:blip r:embed="rId7">
                <a:clrChange>
                  <a:clrFrom>
                    <a:srgbClr val="000000"/>
                  </a:clrFrom>
                  <a:clrTo>
                    <a:srgbClr val="000000">
                      <a:alpha val="0"/>
                    </a:srgbClr>
                  </a:clrTo>
                </a:clrChange>
              </a:blip>
              <a:stretch>
                <a:fillRect/>
              </a:stretch>
            </p:blipFill>
            <p:spPr>
              <a:xfrm>
                <a:off x="-7718063" y="5048063"/>
                <a:ext cx="552015" cy="637695"/>
              </a:xfrm>
              <a:prstGeom prst="rect">
                <a:avLst/>
              </a:prstGeom>
            </p:spPr>
          </p:pic>
          <p:pic>
            <p:nvPicPr>
              <p:cNvPr id="44" name="Рисунок 43">
                <a:extLst>
                  <a:ext uri="{FF2B5EF4-FFF2-40B4-BE49-F238E27FC236}">
                    <a16:creationId xmlns:a16="http://schemas.microsoft.com/office/drawing/2014/main" id="{A83E7A3F-A1E4-24ED-A48A-193835A2287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47057" y="5315606"/>
                <a:ext cx="373567" cy="373567"/>
              </a:xfrm>
              <a:prstGeom prst="rect">
                <a:avLst/>
              </a:prstGeom>
            </p:spPr>
          </p:pic>
          <p:sp>
            <p:nvSpPr>
              <p:cNvPr id="45" name="TextBox 44">
                <a:extLst>
                  <a:ext uri="{FF2B5EF4-FFF2-40B4-BE49-F238E27FC236}">
                    <a16:creationId xmlns:a16="http://schemas.microsoft.com/office/drawing/2014/main" id="{AB0F93D1-88DC-F0AA-E3FA-EDC75320A48E}"/>
                  </a:ext>
                </a:extLst>
              </p:cNvPr>
              <p:cNvSpPr txBox="1"/>
              <p:nvPr/>
            </p:nvSpPr>
            <p:spPr>
              <a:xfrm>
                <a:off x="-7792661" y="5673413"/>
                <a:ext cx="968720" cy="316914"/>
              </a:xfrm>
              <a:prstGeom prst="rect">
                <a:avLst/>
              </a:prstGeom>
              <a:noFill/>
            </p:spPr>
            <p:txBody>
              <a:bodyPr wrap="square" rtlCol="0">
                <a:spAutoFit/>
              </a:bodyPr>
              <a:lstStyle/>
              <a:p>
                <a:pPr algn="ctr"/>
                <a:r>
                  <a:rPr lang="en-US" sz="2000" dirty="0" smtClean="0">
                    <a:latin typeface="Agency FB" panose="00010606040000040003" pitchFamily="2" charset="0"/>
                  </a:rPr>
                  <a:t>MLIT </a:t>
                </a:r>
                <a:r>
                  <a:rPr lang="en-US" sz="2000" dirty="0">
                    <a:latin typeface="Agency FB" panose="00010606040000040003" pitchFamily="2" charset="0"/>
                  </a:rPr>
                  <a:t>EOS</a:t>
                </a:r>
                <a:endParaRPr lang="ru-RU" sz="2000" dirty="0"/>
              </a:p>
            </p:txBody>
          </p:sp>
        </p:grpSp>
        <p:cxnSp>
          <p:nvCxnSpPr>
            <p:cNvPr id="46" name="Прямая со стрелкой 45">
              <a:extLst>
                <a:ext uri="{FF2B5EF4-FFF2-40B4-BE49-F238E27FC236}">
                  <a16:creationId xmlns:a16="http://schemas.microsoft.com/office/drawing/2014/main" id="{191F8DCE-790D-0DDE-D8D9-B34CC5C6FF5B}"/>
                </a:ext>
              </a:extLst>
            </p:cNvPr>
            <p:cNvCxnSpPr>
              <a:cxnSpLocks/>
            </p:cNvCxnSpPr>
            <p:nvPr/>
          </p:nvCxnSpPr>
          <p:spPr>
            <a:xfrm flipH="1">
              <a:off x="1626164" y="1378851"/>
              <a:ext cx="2303453" cy="40004"/>
            </a:xfrm>
            <a:prstGeom prst="straightConnector1">
              <a:avLst/>
            </a:prstGeom>
            <a:ln w="57150">
              <a:solidFill>
                <a:srgbClr val="0055A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a:extLst>
                <a:ext uri="{FF2B5EF4-FFF2-40B4-BE49-F238E27FC236}">
                  <a16:creationId xmlns:a16="http://schemas.microsoft.com/office/drawing/2014/main" id="{6FB312FC-B9D9-93AA-DD8E-FC8EB7054C00}"/>
                </a:ext>
              </a:extLst>
            </p:cNvPr>
            <p:cNvCxnSpPr>
              <a:cxnSpLocks/>
              <a:stCxn id="73" idx="1"/>
            </p:cNvCxnSpPr>
            <p:nvPr/>
          </p:nvCxnSpPr>
          <p:spPr>
            <a:xfrm flipH="1">
              <a:off x="1594015" y="1622914"/>
              <a:ext cx="2409263" cy="1083485"/>
            </a:xfrm>
            <a:prstGeom prst="straightConnector1">
              <a:avLst/>
            </a:prstGeom>
            <a:ln w="57150">
              <a:solidFill>
                <a:srgbClr val="0055A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a:extLst>
                <a:ext uri="{FF2B5EF4-FFF2-40B4-BE49-F238E27FC236}">
                  <a16:creationId xmlns:a16="http://schemas.microsoft.com/office/drawing/2014/main" id="{DDC78937-D3B6-97E1-3E55-0533B365DE9E}"/>
                </a:ext>
              </a:extLst>
            </p:cNvPr>
            <p:cNvCxnSpPr>
              <a:cxnSpLocks/>
              <a:endCxn id="25" idx="0"/>
            </p:cNvCxnSpPr>
            <p:nvPr/>
          </p:nvCxnSpPr>
          <p:spPr>
            <a:xfrm flipH="1">
              <a:off x="2444180" y="1868776"/>
              <a:ext cx="1593678" cy="1004476"/>
            </a:xfrm>
            <a:prstGeom prst="straightConnector1">
              <a:avLst/>
            </a:prstGeom>
            <a:ln w="57150">
              <a:solidFill>
                <a:srgbClr val="0055A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a:extLst>
                <a:ext uri="{FF2B5EF4-FFF2-40B4-BE49-F238E27FC236}">
                  <a16:creationId xmlns:a16="http://schemas.microsoft.com/office/drawing/2014/main" id="{1CB23A05-0E33-A392-682B-E27DDE1213ED}"/>
                </a:ext>
              </a:extLst>
            </p:cNvPr>
            <p:cNvCxnSpPr>
              <a:cxnSpLocks/>
              <a:endCxn id="9" idx="0"/>
            </p:cNvCxnSpPr>
            <p:nvPr/>
          </p:nvCxnSpPr>
          <p:spPr>
            <a:xfrm flipH="1">
              <a:off x="3782811" y="1960333"/>
              <a:ext cx="438765" cy="902749"/>
            </a:xfrm>
            <a:prstGeom prst="straightConnector1">
              <a:avLst/>
            </a:prstGeom>
            <a:ln w="57150">
              <a:solidFill>
                <a:srgbClr val="0055A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a:extLst>
                <a:ext uri="{FF2B5EF4-FFF2-40B4-BE49-F238E27FC236}">
                  <a16:creationId xmlns:a16="http://schemas.microsoft.com/office/drawing/2014/main" id="{BA8454A2-9657-E354-A71E-CDD7E716BCE0}"/>
                </a:ext>
              </a:extLst>
            </p:cNvPr>
            <p:cNvCxnSpPr>
              <a:cxnSpLocks/>
              <a:endCxn id="15" idx="0"/>
            </p:cNvCxnSpPr>
            <p:nvPr/>
          </p:nvCxnSpPr>
          <p:spPr>
            <a:xfrm>
              <a:off x="5103167" y="1940167"/>
              <a:ext cx="5514" cy="922915"/>
            </a:xfrm>
            <a:prstGeom prst="straightConnector1">
              <a:avLst/>
            </a:prstGeom>
            <a:ln w="57150">
              <a:solidFill>
                <a:srgbClr val="0055A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a:extLst>
                <a:ext uri="{FF2B5EF4-FFF2-40B4-BE49-F238E27FC236}">
                  <a16:creationId xmlns:a16="http://schemas.microsoft.com/office/drawing/2014/main" id="{9A771E8D-E07E-85CF-0429-DC430C51E9E0}"/>
                </a:ext>
              </a:extLst>
            </p:cNvPr>
            <p:cNvCxnSpPr>
              <a:cxnSpLocks/>
              <a:stCxn id="72" idx="3"/>
            </p:cNvCxnSpPr>
            <p:nvPr/>
          </p:nvCxnSpPr>
          <p:spPr>
            <a:xfrm>
              <a:off x="6555191" y="1626501"/>
              <a:ext cx="778632" cy="443102"/>
            </a:xfrm>
            <a:prstGeom prst="straightConnector1">
              <a:avLst/>
            </a:prstGeom>
            <a:ln w="57150">
              <a:solidFill>
                <a:srgbClr val="0055A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a:extLst>
                <a:ext uri="{FF2B5EF4-FFF2-40B4-BE49-F238E27FC236}">
                  <a16:creationId xmlns:a16="http://schemas.microsoft.com/office/drawing/2014/main" id="{BA8454A2-9657-E354-A71E-CDD7E716BCE0}"/>
                </a:ext>
              </a:extLst>
            </p:cNvPr>
            <p:cNvCxnSpPr>
              <a:cxnSpLocks/>
            </p:cNvCxnSpPr>
            <p:nvPr/>
          </p:nvCxnSpPr>
          <p:spPr>
            <a:xfrm>
              <a:off x="6229055" y="1933034"/>
              <a:ext cx="626418" cy="940218"/>
            </a:xfrm>
            <a:prstGeom prst="straightConnector1">
              <a:avLst/>
            </a:prstGeom>
            <a:ln w="57150">
              <a:solidFill>
                <a:srgbClr val="0055A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Прямая со стрелкой 52">
              <a:extLst>
                <a:ext uri="{FF2B5EF4-FFF2-40B4-BE49-F238E27FC236}">
                  <a16:creationId xmlns:a16="http://schemas.microsoft.com/office/drawing/2014/main" id="{314455B0-5E35-90CA-143B-204F3CD0FC0C}"/>
                </a:ext>
              </a:extLst>
            </p:cNvPr>
            <p:cNvCxnSpPr>
              <a:cxnSpLocks/>
            </p:cNvCxnSpPr>
            <p:nvPr/>
          </p:nvCxnSpPr>
          <p:spPr>
            <a:xfrm>
              <a:off x="6555191" y="1322110"/>
              <a:ext cx="1036686" cy="2457"/>
            </a:xfrm>
            <a:prstGeom prst="straightConnector1">
              <a:avLst/>
            </a:prstGeom>
            <a:ln w="57150">
              <a:solidFill>
                <a:srgbClr val="0055A0"/>
              </a:solidFill>
              <a:tailEnd type="triangle"/>
            </a:ln>
          </p:spPr>
          <p:style>
            <a:lnRef idx="1">
              <a:schemeClr val="accent1"/>
            </a:lnRef>
            <a:fillRef idx="0">
              <a:schemeClr val="accent1"/>
            </a:fillRef>
            <a:effectRef idx="0">
              <a:schemeClr val="accent1"/>
            </a:effectRef>
            <a:fontRef idx="minor">
              <a:schemeClr val="tx1"/>
            </a:fontRef>
          </p:style>
        </p:cxnSp>
        <p:pic>
          <p:nvPicPr>
            <p:cNvPr id="54" name="Рисунок 53">
              <a:extLst>
                <a:ext uri="{FF2B5EF4-FFF2-40B4-BE49-F238E27FC236}">
                  <a16:creationId xmlns:a16="http://schemas.microsoft.com/office/drawing/2014/main" id="{2970C7D5-4FC2-3B29-88AB-354921E4683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25324" y="6212824"/>
              <a:ext cx="1418591" cy="569303"/>
            </a:xfrm>
            <a:prstGeom prst="rect">
              <a:avLst/>
            </a:prstGeom>
          </p:spPr>
        </p:pic>
        <p:grpSp>
          <p:nvGrpSpPr>
            <p:cNvPr id="55" name="Группа 54"/>
            <p:cNvGrpSpPr/>
            <p:nvPr/>
          </p:nvGrpSpPr>
          <p:grpSpPr>
            <a:xfrm>
              <a:off x="5942658" y="4659667"/>
              <a:ext cx="1238125" cy="1576313"/>
              <a:chOff x="5888878" y="10903033"/>
              <a:chExt cx="980678" cy="1248543"/>
            </a:xfrm>
          </p:grpSpPr>
          <p:grpSp>
            <p:nvGrpSpPr>
              <p:cNvPr id="56" name="Группа 55"/>
              <p:cNvGrpSpPr/>
              <p:nvPr/>
            </p:nvGrpSpPr>
            <p:grpSpPr>
              <a:xfrm>
                <a:off x="5889184" y="10903033"/>
                <a:ext cx="980372" cy="1248543"/>
                <a:chOff x="8705108" y="9293072"/>
                <a:chExt cx="980372" cy="1248545"/>
              </a:xfrm>
            </p:grpSpPr>
            <p:grpSp>
              <p:nvGrpSpPr>
                <p:cNvPr id="58" name="Группа 57"/>
                <p:cNvGrpSpPr/>
                <p:nvPr/>
              </p:nvGrpSpPr>
              <p:grpSpPr>
                <a:xfrm>
                  <a:off x="8705108" y="9293072"/>
                  <a:ext cx="980372" cy="1248542"/>
                  <a:chOff x="4597989" y="9299478"/>
                  <a:chExt cx="980372" cy="1248542"/>
                </a:xfrm>
              </p:grpSpPr>
              <p:sp>
                <p:nvSpPr>
                  <p:cNvPr id="61" name="Прямоугольник 60"/>
                  <p:cNvSpPr/>
                  <p:nvPr/>
                </p:nvSpPr>
                <p:spPr>
                  <a:xfrm>
                    <a:off x="4597989" y="9321908"/>
                    <a:ext cx="974650" cy="1226112"/>
                  </a:xfrm>
                  <a:prstGeom prst="rect">
                    <a:avLst/>
                  </a:prstGeom>
                  <a:solidFill>
                    <a:schemeClr val="bg1"/>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700"/>
                  </a:p>
                </p:txBody>
              </p:sp>
              <p:sp>
                <p:nvSpPr>
                  <p:cNvPr id="62" name="TextBox 61"/>
                  <p:cNvSpPr txBox="1"/>
                  <p:nvPr/>
                </p:nvSpPr>
                <p:spPr>
                  <a:xfrm>
                    <a:off x="4603711" y="9299478"/>
                    <a:ext cx="974650" cy="280346"/>
                  </a:xfrm>
                  <a:prstGeom prst="rect">
                    <a:avLst/>
                  </a:prstGeom>
                  <a:noFill/>
                </p:spPr>
                <p:txBody>
                  <a:bodyPr wrap="square" rtlCol="0">
                    <a:spAutoFit/>
                  </a:bodyPr>
                  <a:lstStyle/>
                  <a:p>
                    <a:pPr algn="ctr"/>
                    <a:r>
                      <a:rPr lang="en-US" sz="1700" dirty="0">
                        <a:latin typeface="Agency FB" panose="00010606040000040003" pitchFamily="2" charset="0"/>
                        <a:cs typeface="Times New Roman" panose="02020603050405020304" pitchFamily="18" charset="0"/>
                      </a:rPr>
                      <a:t>Polytech</a:t>
                    </a:r>
                    <a:endParaRPr lang="ru-RU" sz="1700" dirty="0">
                      <a:cs typeface="Times New Roman" panose="02020603050405020304" pitchFamily="18" charset="0"/>
                    </a:endParaRPr>
                  </a:p>
                </p:txBody>
              </p:sp>
            </p:grpSp>
            <p:sp>
              <p:nvSpPr>
                <p:cNvPr id="59" name="Прямоугольник 58"/>
                <p:cNvSpPr/>
                <p:nvPr/>
              </p:nvSpPr>
              <p:spPr>
                <a:xfrm>
                  <a:off x="8705416" y="9534525"/>
                  <a:ext cx="974650" cy="1007092"/>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700"/>
                </a:p>
              </p:txBody>
            </p:sp>
            <p:sp>
              <p:nvSpPr>
                <p:cNvPr id="60" name="Овал 59"/>
                <p:cNvSpPr/>
                <p:nvPr/>
              </p:nvSpPr>
              <p:spPr>
                <a:xfrm>
                  <a:off x="8713361" y="9566152"/>
                  <a:ext cx="943838" cy="94383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700"/>
                </a:p>
              </p:txBody>
            </p:sp>
          </p:grpSp>
          <p:sp>
            <p:nvSpPr>
              <p:cNvPr id="57" name="Овал 56"/>
              <p:cNvSpPr/>
              <p:nvPr/>
            </p:nvSpPr>
            <p:spPr>
              <a:xfrm>
                <a:off x="5888878" y="11171406"/>
                <a:ext cx="962794" cy="962794"/>
              </a:xfrm>
              <a:prstGeom prst="ellipse">
                <a:avLst/>
              </a:prstGeom>
              <a:blipFill>
                <a:blip r:embed="rId10"/>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700"/>
              </a:p>
            </p:txBody>
          </p:sp>
        </p:grpSp>
        <p:grpSp>
          <p:nvGrpSpPr>
            <p:cNvPr id="63" name="Группа 62"/>
            <p:cNvGrpSpPr/>
            <p:nvPr/>
          </p:nvGrpSpPr>
          <p:grpSpPr>
            <a:xfrm>
              <a:off x="7317271" y="4664100"/>
              <a:ext cx="1231287" cy="1576309"/>
              <a:chOff x="7230338" y="11293532"/>
              <a:chExt cx="975262" cy="1248542"/>
            </a:xfrm>
          </p:grpSpPr>
          <p:grpSp>
            <p:nvGrpSpPr>
              <p:cNvPr id="64" name="Группа 63"/>
              <p:cNvGrpSpPr/>
              <p:nvPr/>
            </p:nvGrpSpPr>
            <p:grpSpPr>
              <a:xfrm>
                <a:off x="7230338" y="11293532"/>
                <a:ext cx="975262" cy="1248542"/>
                <a:chOff x="8704804" y="9293075"/>
                <a:chExt cx="975262" cy="1248542"/>
              </a:xfrm>
            </p:grpSpPr>
            <p:grpSp>
              <p:nvGrpSpPr>
                <p:cNvPr id="66" name="Группа 65"/>
                <p:cNvGrpSpPr/>
                <p:nvPr/>
              </p:nvGrpSpPr>
              <p:grpSpPr>
                <a:xfrm>
                  <a:off x="8704804" y="9293075"/>
                  <a:ext cx="974956" cy="1248542"/>
                  <a:chOff x="4597683" y="9299478"/>
                  <a:chExt cx="974956" cy="1248542"/>
                </a:xfrm>
              </p:grpSpPr>
              <p:sp>
                <p:nvSpPr>
                  <p:cNvPr id="69" name="Прямоугольник 68"/>
                  <p:cNvSpPr/>
                  <p:nvPr/>
                </p:nvSpPr>
                <p:spPr>
                  <a:xfrm>
                    <a:off x="4597989" y="9321908"/>
                    <a:ext cx="974650" cy="1226112"/>
                  </a:xfrm>
                  <a:prstGeom prst="rect">
                    <a:avLst/>
                  </a:prstGeom>
                  <a:solidFill>
                    <a:schemeClr val="bg1"/>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700"/>
                  </a:p>
                </p:txBody>
              </p:sp>
              <p:sp>
                <p:nvSpPr>
                  <p:cNvPr id="70" name="TextBox 69"/>
                  <p:cNvSpPr txBox="1"/>
                  <p:nvPr/>
                </p:nvSpPr>
                <p:spPr>
                  <a:xfrm>
                    <a:off x="4597683" y="9299478"/>
                    <a:ext cx="974650" cy="280346"/>
                  </a:xfrm>
                  <a:prstGeom prst="rect">
                    <a:avLst/>
                  </a:prstGeom>
                  <a:noFill/>
                </p:spPr>
                <p:txBody>
                  <a:bodyPr wrap="square" rtlCol="0">
                    <a:spAutoFit/>
                  </a:bodyPr>
                  <a:lstStyle/>
                  <a:p>
                    <a:pPr algn="ctr"/>
                    <a:r>
                      <a:rPr lang="en-US" sz="1700" dirty="0">
                        <a:latin typeface="Agency FB" panose="00010606040000040003" pitchFamily="2" charset="0"/>
                        <a:cs typeface="Times New Roman" panose="02020603050405020304" pitchFamily="18" charset="0"/>
                      </a:rPr>
                      <a:t>MSC</a:t>
                    </a:r>
                    <a:endParaRPr lang="ru-RU" sz="1700" dirty="0">
                      <a:cs typeface="Times New Roman" panose="02020603050405020304" pitchFamily="18" charset="0"/>
                    </a:endParaRPr>
                  </a:p>
                </p:txBody>
              </p:sp>
            </p:grpSp>
            <p:sp>
              <p:nvSpPr>
                <p:cNvPr id="67" name="Прямоугольник 66"/>
                <p:cNvSpPr/>
                <p:nvPr/>
              </p:nvSpPr>
              <p:spPr>
                <a:xfrm>
                  <a:off x="8705416" y="9534525"/>
                  <a:ext cx="974650" cy="1007092"/>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700"/>
                </a:p>
              </p:txBody>
            </p:sp>
            <p:sp>
              <p:nvSpPr>
                <p:cNvPr id="68" name="Овал 67"/>
                <p:cNvSpPr/>
                <p:nvPr/>
              </p:nvSpPr>
              <p:spPr>
                <a:xfrm>
                  <a:off x="8713361" y="9566152"/>
                  <a:ext cx="943838" cy="94383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700"/>
                </a:p>
              </p:txBody>
            </p:sp>
          </p:grpSp>
          <p:pic>
            <p:nvPicPr>
              <p:cNvPr id="65" name="Рисунок 64"/>
              <p:cNvPicPr>
                <a:picLocks noChangeAspect="1"/>
              </p:cNvPicPr>
              <p:nvPr/>
            </p:nvPicPr>
            <p:blipFill>
              <a:blip r:embed="rId11"/>
              <a:stretch>
                <a:fillRect/>
              </a:stretch>
            </p:blipFill>
            <p:spPr>
              <a:xfrm>
                <a:off x="7316969" y="11651353"/>
                <a:ext cx="749897" cy="656886"/>
              </a:xfrm>
              <a:prstGeom prst="rect">
                <a:avLst/>
              </a:prstGeom>
            </p:spPr>
          </p:pic>
        </p:grpSp>
        <p:grpSp>
          <p:nvGrpSpPr>
            <p:cNvPr id="71" name="Группа 70"/>
            <p:cNvGrpSpPr/>
            <p:nvPr/>
          </p:nvGrpSpPr>
          <p:grpSpPr>
            <a:xfrm>
              <a:off x="3929617" y="1220070"/>
              <a:ext cx="2625574" cy="812861"/>
              <a:chOff x="24928292" y="7418529"/>
              <a:chExt cx="2625574" cy="812861"/>
            </a:xfrm>
          </p:grpSpPr>
          <p:sp>
            <p:nvSpPr>
              <p:cNvPr id="72" name="Скругленный прямоугольник 71">
                <a:extLst>
                  <a:ext uri="{FF2B5EF4-FFF2-40B4-BE49-F238E27FC236}">
                    <a16:creationId xmlns:a16="http://schemas.microsoft.com/office/drawing/2014/main" id="{D86AC00E-759A-A03C-D40E-4048559044ED}"/>
                  </a:ext>
                </a:extLst>
              </p:cNvPr>
              <p:cNvSpPr/>
              <p:nvPr/>
            </p:nvSpPr>
            <p:spPr>
              <a:xfrm>
                <a:off x="24928292" y="7418529"/>
                <a:ext cx="2625574" cy="81286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pic>
            <p:nvPicPr>
              <p:cNvPr id="73" name="Рисунок 72">
                <a:extLst>
                  <a:ext uri="{FF2B5EF4-FFF2-40B4-BE49-F238E27FC236}">
                    <a16:creationId xmlns:a16="http://schemas.microsoft.com/office/drawing/2014/main" id="{A3392D5D-F298-F654-2B6F-E5C1415FB59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001953" y="7438695"/>
                <a:ext cx="2487203" cy="765356"/>
              </a:xfrm>
              <a:prstGeom prst="rect">
                <a:avLst/>
              </a:prstGeom>
            </p:spPr>
          </p:pic>
        </p:grpSp>
        <p:grpSp>
          <p:nvGrpSpPr>
            <p:cNvPr id="74" name="Группа 73"/>
            <p:cNvGrpSpPr/>
            <p:nvPr/>
          </p:nvGrpSpPr>
          <p:grpSpPr>
            <a:xfrm>
              <a:off x="7180783" y="3116943"/>
              <a:ext cx="1341328" cy="1168724"/>
              <a:chOff x="29147222" y="9656339"/>
              <a:chExt cx="1341328" cy="1168724"/>
            </a:xfrm>
          </p:grpSpPr>
          <p:pic>
            <p:nvPicPr>
              <p:cNvPr id="75" name="Рисунок 7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9294407" y="9656339"/>
                <a:ext cx="761648" cy="761648"/>
              </a:xfrm>
              <a:prstGeom prst="rect">
                <a:avLst/>
              </a:prstGeom>
            </p:spPr>
          </p:pic>
          <p:sp>
            <p:nvSpPr>
              <p:cNvPr id="76" name="TextBox 75">
                <a:extLst>
                  <a:ext uri="{FF2B5EF4-FFF2-40B4-BE49-F238E27FC236}">
                    <a16:creationId xmlns:a16="http://schemas.microsoft.com/office/drawing/2014/main" id="{AB0F93D1-88DC-F0AA-E3FA-EDC75320A48E}"/>
                  </a:ext>
                </a:extLst>
              </p:cNvPr>
              <p:cNvSpPr txBox="1"/>
              <p:nvPr/>
            </p:nvSpPr>
            <p:spPr>
              <a:xfrm>
                <a:off x="29147222" y="10301843"/>
                <a:ext cx="1341328" cy="523220"/>
              </a:xfrm>
              <a:prstGeom prst="rect">
                <a:avLst/>
              </a:prstGeom>
              <a:noFill/>
            </p:spPr>
            <p:txBody>
              <a:bodyPr wrap="square" rtlCol="0">
                <a:spAutoFit/>
              </a:bodyPr>
              <a:lstStyle/>
              <a:p>
                <a:pPr algn="ctr"/>
                <a:r>
                  <a:rPr lang="en-US" sz="1700" dirty="0"/>
                  <a:t>Lustre</a:t>
                </a:r>
              </a:p>
              <a:p>
                <a:pPr algn="ctr"/>
                <a:r>
                  <a:rPr lang="en-US" sz="1100" dirty="0"/>
                  <a:t>Ultra-fast storage</a:t>
                </a:r>
                <a:endParaRPr lang="ru-RU" sz="1100" dirty="0"/>
              </a:p>
            </p:txBody>
          </p:sp>
          <p:pic>
            <p:nvPicPr>
              <p:cNvPr id="77" name="Рисунок 7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9894785" y="9923669"/>
                <a:ext cx="479170" cy="479170"/>
              </a:xfrm>
              <a:prstGeom prst="rect">
                <a:avLst/>
              </a:prstGeom>
            </p:spPr>
          </p:pic>
        </p:grpSp>
        <p:sp>
          <p:nvSpPr>
            <p:cNvPr id="78" name="Скругленный прямоугольник 77"/>
            <p:cNvSpPr/>
            <p:nvPr/>
          </p:nvSpPr>
          <p:spPr>
            <a:xfrm>
              <a:off x="1715593" y="688417"/>
              <a:ext cx="7205803" cy="3887349"/>
            </a:xfrm>
            <a:prstGeom prst="roundRect">
              <a:avLst>
                <a:gd name="adj" fmla="val 6656"/>
              </a:avLst>
            </a:prstGeom>
            <a:noFill/>
            <a:ln w="44450">
              <a:solidFill>
                <a:srgbClr val="0055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55A0"/>
                </a:solidFill>
              </a:endParaRPr>
            </a:p>
          </p:txBody>
        </p:sp>
        <p:sp>
          <p:nvSpPr>
            <p:cNvPr id="79" name="TextBox 78"/>
            <p:cNvSpPr txBox="1"/>
            <p:nvPr/>
          </p:nvSpPr>
          <p:spPr>
            <a:xfrm>
              <a:off x="2001582" y="714755"/>
              <a:ext cx="2241319" cy="523220"/>
            </a:xfrm>
            <a:prstGeom prst="rect">
              <a:avLst/>
            </a:prstGeom>
            <a:noFill/>
          </p:spPr>
          <p:txBody>
            <a:bodyPr wrap="none" rtlCol="0">
              <a:spAutoFit/>
            </a:bodyPr>
            <a:lstStyle/>
            <a:p>
              <a:r>
                <a:rPr lang="en-US" sz="2800" b="1" dirty="0">
                  <a:solidFill>
                    <a:srgbClr val="4F81BD"/>
                  </a:solidFill>
                  <a:latin typeface="Agency FB" panose="00010606040000040003" pitchFamily="2" charset="0"/>
                </a:rPr>
                <a:t>MICC basic facility</a:t>
              </a:r>
              <a:endParaRPr lang="ru-RU" sz="2800" b="1" dirty="0">
                <a:solidFill>
                  <a:srgbClr val="4F81BD"/>
                </a:solidFill>
              </a:endParaRPr>
            </a:p>
          </p:txBody>
        </p:sp>
        <p:cxnSp>
          <p:nvCxnSpPr>
            <p:cNvPr id="80" name="Прямая соединительная линия 79"/>
            <p:cNvCxnSpPr/>
            <p:nvPr/>
          </p:nvCxnSpPr>
          <p:spPr>
            <a:xfrm>
              <a:off x="6052186" y="3175297"/>
              <a:ext cx="2356727"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1" name="Дуга 80"/>
            <p:cNvSpPr/>
            <p:nvPr/>
          </p:nvSpPr>
          <p:spPr>
            <a:xfrm rot="3885867">
              <a:off x="7459895" y="2496162"/>
              <a:ext cx="1442551" cy="1183603"/>
            </a:xfrm>
            <a:prstGeom prst="arc">
              <a:avLst>
                <a:gd name="adj1" fmla="val 14582821"/>
                <a:gd name="adj2" fmla="val 0"/>
              </a:avLst>
            </a:prstGeom>
            <a:ln w="57150">
              <a:solidFill>
                <a:srgbClr val="0055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0055A0"/>
                </a:solidFill>
              </a:endParaRPr>
            </a:p>
          </p:txBody>
        </p:sp>
        <p:sp>
          <p:nvSpPr>
            <p:cNvPr id="82" name="Скругленный прямоугольник 81"/>
            <p:cNvSpPr/>
            <p:nvPr/>
          </p:nvSpPr>
          <p:spPr>
            <a:xfrm>
              <a:off x="5854913" y="2840583"/>
              <a:ext cx="2793529" cy="3887350"/>
            </a:xfrm>
            <a:prstGeom prst="roundRect">
              <a:avLst>
                <a:gd name="adj" fmla="val 6656"/>
              </a:avLst>
            </a:pr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TextBox 82"/>
            <p:cNvSpPr txBox="1"/>
            <p:nvPr/>
          </p:nvSpPr>
          <p:spPr>
            <a:xfrm>
              <a:off x="384135" y="4783154"/>
              <a:ext cx="5362818" cy="1938992"/>
            </a:xfrm>
            <a:prstGeom prst="rect">
              <a:avLst/>
            </a:prstGeom>
            <a:noFill/>
            <a:ln>
              <a:solidFill>
                <a:srgbClr val="009900"/>
              </a:solidFill>
            </a:ln>
          </p:spPr>
          <p:txBody>
            <a:bodyPr wrap="square" rtlCol="0">
              <a:spAutoFit/>
            </a:bodyPr>
            <a:lstStyle/>
            <a:p>
              <a:r>
                <a:rPr lang="en-US" dirty="0">
                  <a:latin typeface="ColaborateLight" panose="02000503040000020004" pitchFamily="2" charset="0"/>
                </a:rPr>
                <a:t>NRCN</a:t>
              </a:r>
              <a:r>
                <a:rPr lang="ru-RU" dirty="0">
                  <a:latin typeface="ColaborateLight" panose="02000503040000020004" pitchFamily="2" charset="0"/>
                </a:rPr>
                <a:t> </a:t>
              </a:r>
              <a:r>
                <a:rPr lang="en-US" dirty="0">
                  <a:latin typeface="ColaborateLight" panose="02000503040000020004" pitchFamily="2" charset="0"/>
                </a:rPr>
                <a:t>(National Research Computer Network) is the Russia's largest research and education (R&amp;E) network. May allow execution of jobs submitted to Govorun on a resources of the network. Massive tests with MPD jobs were performed successfully  in the beginning of 2022</a:t>
              </a:r>
              <a:endParaRPr lang="ru-RU" dirty="0"/>
            </a:p>
          </p:txBody>
        </p:sp>
      </p:grpSp>
      <p:sp>
        <p:nvSpPr>
          <p:cNvPr id="84" name="Title 3">
            <a:extLst>
              <a:ext uri="{FF2B5EF4-FFF2-40B4-BE49-F238E27FC236}">
                <a16:creationId xmlns:a16="http://schemas.microsoft.com/office/drawing/2014/main" id="{FD09149D-C845-77C4-94D7-C64A626C9F15}"/>
              </a:ext>
            </a:extLst>
          </p:cNvPr>
          <p:cNvSpPr>
            <a:spLocks noGrp="1"/>
          </p:cNvSpPr>
          <p:nvPr>
            <p:ph type="title"/>
          </p:nvPr>
        </p:nvSpPr>
        <p:spPr>
          <a:xfrm>
            <a:off x="0" y="-151304"/>
            <a:ext cx="9141942" cy="1004598"/>
          </a:xfrm>
        </p:spPr>
        <p:txBody>
          <a:bodyPr>
            <a:normAutofit/>
          </a:bodyPr>
          <a:lstStyle/>
          <a:p>
            <a:pPr algn="ctr"/>
            <a:r>
              <a:rPr lang="en-US" dirty="0" smtClean="0">
                <a:latin typeface="Segoe UI Light" panose="020B0502040204020203" pitchFamily="34" charset="0"/>
                <a:cs typeface="Segoe UI Light" panose="020B0502040204020203" pitchFamily="34" charset="0"/>
              </a:rPr>
              <a:t>DIRAC in JINR</a:t>
            </a:r>
            <a:endParaRPr lang="en-US"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1815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2107BF-C12A-460F-9912-EBFB9BC27EDE}"/>
              </a:ext>
            </a:extLst>
          </p:cNvPr>
          <p:cNvSpPr>
            <a:spLocks noGrp="1"/>
          </p:cNvSpPr>
          <p:nvPr>
            <p:ph type="sldNum" sz="quarter" idx="4"/>
          </p:nvPr>
        </p:nvSpPr>
        <p:spPr/>
        <p:txBody>
          <a:bodyPr/>
          <a:lstStyle/>
          <a:p>
            <a:fld id="{17918391-D411-FE40-AAD7-861AE5233E0E}" type="slidenum">
              <a:rPr lang="en-US" smtClean="0"/>
              <a:pPr/>
              <a:t>4</a:t>
            </a:fld>
            <a:endParaRPr lang="en-US" dirty="0"/>
          </a:p>
        </p:txBody>
      </p:sp>
      <p:sp>
        <p:nvSpPr>
          <p:cNvPr id="7" name="Title 3">
            <a:extLst>
              <a:ext uri="{FF2B5EF4-FFF2-40B4-BE49-F238E27FC236}">
                <a16:creationId xmlns:a16="http://schemas.microsoft.com/office/drawing/2014/main" id="{FD09149D-C845-77C4-94D7-C64A626C9F15}"/>
              </a:ext>
            </a:extLst>
          </p:cNvPr>
          <p:cNvSpPr>
            <a:spLocks noGrp="1"/>
          </p:cNvSpPr>
          <p:nvPr>
            <p:ph type="title"/>
          </p:nvPr>
        </p:nvSpPr>
        <p:spPr>
          <a:xfrm>
            <a:off x="0" y="4272"/>
            <a:ext cx="9141942" cy="1062528"/>
          </a:xfrm>
        </p:spPr>
        <p:txBody>
          <a:bodyPr>
            <a:normAutofit/>
          </a:bodyPr>
          <a:lstStyle/>
          <a:p>
            <a:pPr algn="ctr"/>
            <a:r>
              <a:rPr lang="en-US" sz="5400" dirty="0" smtClean="0">
                <a:latin typeface="Segoe UI Light" panose="020B0502040204020203" pitchFamily="34" charset="0"/>
                <a:cs typeface="Segoe UI Light" panose="020B0502040204020203" pitchFamily="34" charset="0"/>
              </a:rPr>
              <a:t>General scheme of resources</a:t>
            </a:r>
            <a:endParaRPr lang="en-US" sz="4000" dirty="0">
              <a:latin typeface="Segoe UI Light" panose="020B0502040204020203" pitchFamily="34" charset="0"/>
              <a:cs typeface="Segoe UI Light" panose="020B0502040204020203"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4791" y="1974049"/>
            <a:ext cx="1106836" cy="1106836"/>
          </a:xfrm>
          <a:prstGeom prst="rect">
            <a:avLst/>
          </a:prstGeom>
        </p:spPr>
      </p:pic>
      <p:sp>
        <p:nvSpPr>
          <p:cNvPr id="5" name="Подзаголовок 2">
            <a:extLst>
              <a:ext uri="{FF2B5EF4-FFF2-40B4-BE49-F238E27FC236}">
                <a16:creationId xmlns:a16="http://schemas.microsoft.com/office/drawing/2014/main" id="{2D77887C-891E-699B-7D67-7D3F4C0EF1E0}"/>
              </a:ext>
            </a:extLst>
          </p:cNvPr>
          <p:cNvSpPr txBox="1">
            <a:spLocks/>
          </p:cNvSpPr>
          <p:nvPr/>
        </p:nvSpPr>
        <p:spPr>
          <a:xfrm>
            <a:off x="5696708" y="3071517"/>
            <a:ext cx="3603003" cy="861420"/>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ctr"/>
            <a:r>
              <a:rPr lang="en-US" cap="none" dirty="0" smtClean="0">
                <a:solidFill>
                  <a:srgbClr val="0055A0"/>
                </a:solidFill>
                <a:latin typeface="Roboto Slab" pitchFamily="2" charset="0"/>
                <a:ea typeface="Roboto Slab" pitchFamily="2" charset="0"/>
              </a:rPr>
              <a:t>EOS LHEP</a:t>
            </a:r>
            <a:endParaRPr lang="ru-RU" cap="none" dirty="0">
              <a:solidFill>
                <a:srgbClr val="0055A0"/>
              </a:solidFill>
              <a:latin typeface="Roboto Slab" pitchFamily="2" charset="0"/>
              <a:ea typeface="Roboto Slab" pitchFamily="2" charset="0"/>
            </a:endParaRPr>
          </a:p>
        </p:txBody>
      </p:sp>
      <p:pic>
        <p:nvPicPr>
          <p:cNvPr id="4" name="Рисунок 3"/>
          <p:cNvPicPr>
            <a:picLocks noChangeAspect="1"/>
          </p:cNvPicPr>
          <p:nvPr/>
        </p:nvPicPr>
        <p:blipFill>
          <a:blip r:embed="rId3"/>
          <a:stretch>
            <a:fillRect/>
          </a:stretch>
        </p:blipFill>
        <p:spPr>
          <a:xfrm>
            <a:off x="7565151" y="1667994"/>
            <a:ext cx="972951" cy="429412"/>
          </a:xfrm>
          <a:prstGeom prst="rect">
            <a:avLst/>
          </a:prstGeom>
        </p:spPr>
      </p:pic>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3689" y="1983417"/>
            <a:ext cx="1106836" cy="1106836"/>
          </a:xfrm>
          <a:prstGeom prst="rect">
            <a:avLst/>
          </a:prstGeom>
        </p:spPr>
      </p:pic>
      <p:sp>
        <p:nvSpPr>
          <p:cNvPr id="9" name="Подзаголовок 2">
            <a:extLst>
              <a:ext uri="{FF2B5EF4-FFF2-40B4-BE49-F238E27FC236}">
                <a16:creationId xmlns:a16="http://schemas.microsoft.com/office/drawing/2014/main" id="{2D77887C-891E-699B-7D67-7D3F4C0EF1E0}"/>
              </a:ext>
            </a:extLst>
          </p:cNvPr>
          <p:cNvSpPr txBox="1">
            <a:spLocks/>
          </p:cNvSpPr>
          <p:nvPr/>
        </p:nvSpPr>
        <p:spPr>
          <a:xfrm>
            <a:off x="635605" y="3080885"/>
            <a:ext cx="3603003" cy="861420"/>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ctr"/>
            <a:r>
              <a:rPr lang="en-US" cap="none" dirty="0" smtClean="0">
                <a:solidFill>
                  <a:srgbClr val="0055A0"/>
                </a:solidFill>
                <a:latin typeface="Roboto Slab" pitchFamily="2" charset="0"/>
                <a:ea typeface="Roboto Slab" pitchFamily="2" charset="0"/>
              </a:rPr>
              <a:t>EOS MLIT</a:t>
            </a:r>
            <a:endParaRPr lang="ru-RU" cap="none" dirty="0">
              <a:solidFill>
                <a:srgbClr val="0055A0"/>
              </a:solidFill>
              <a:latin typeface="Roboto Slab" pitchFamily="2" charset="0"/>
              <a:ea typeface="Roboto Slab" pitchFamily="2" charset="0"/>
            </a:endParaRPr>
          </a:p>
        </p:txBody>
      </p:sp>
      <p:pic>
        <p:nvPicPr>
          <p:cNvPr id="10" name="Рисунок 9"/>
          <p:cNvPicPr>
            <a:picLocks noChangeAspect="1"/>
          </p:cNvPicPr>
          <p:nvPr/>
        </p:nvPicPr>
        <p:blipFill>
          <a:blip r:embed="rId3"/>
          <a:stretch>
            <a:fillRect/>
          </a:stretch>
        </p:blipFill>
        <p:spPr>
          <a:xfrm>
            <a:off x="2504049" y="1677362"/>
            <a:ext cx="972951" cy="429412"/>
          </a:xfrm>
          <a:prstGeom prst="rect">
            <a:avLst/>
          </a:prstGeom>
        </p:spPr>
      </p:pic>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3057" y="4339071"/>
            <a:ext cx="810304" cy="810304"/>
          </a:xfrm>
          <a:prstGeom prst="rect">
            <a:avLst/>
          </a:prstGeom>
        </p:spPr>
      </p:pic>
      <p:pic>
        <p:nvPicPr>
          <p:cNvPr id="12" name="Рисунок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9567" y="4339071"/>
            <a:ext cx="810304" cy="810304"/>
          </a:xfrm>
          <a:prstGeom prst="rect">
            <a:avLst/>
          </a:prstGeom>
        </p:spPr>
      </p:pic>
      <p:sp>
        <p:nvSpPr>
          <p:cNvPr id="13" name="Подзаголовок 2">
            <a:extLst>
              <a:ext uri="{FF2B5EF4-FFF2-40B4-BE49-F238E27FC236}">
                <a16:creationId xmlns:a16="http://schemas.microsoft.com/office/drawing/2014/main" id="{2D77887C-891E-699B-7D67-7D3F4C0EF1E0}"/>
              </a:ext>
            </a:extLst>
          </p:cNvPr>
          <p:cNvSpPr txBox="1">
            <a:spLocks/>
          </p:cNvSpPr>
          <p:nvPr/>
        </p:nvSpPr>
        <p:spPr>
          <a:xfrm>
            <a:off x="6594864" y="5191124"/>
            <a:ext cx="1806692" cy="43855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ctr"/>
            <a:r>
              <a:rPr lang="en-US" cap="none" dirty="0" smtClean="0">
                <a:solidFill>
                  <a:srgbClr val="0055A0"/>
                </a:solidFill>
                <a:latin typeface="Roboto Slab" pitchFamily="2" charset="0"/>
                <a:ea typeface="Roboto Slab" pitchFamily="2" charset="0"/>
              </a:rPr>
              <a:t>NICA Cluster</a:t>
            </a:r>
            <a:endParaRPr lang="ru-RU" cap="none" dirty="0">
              <a:solidFill>
                <a:srgbClr val="0055A0"/>
              </a:solidFill>
              <a:latin typeface="Roboto Slab" pitchFamily="2" charset="0"/>
              <a:ea typeface="Roboto Slab" pitchFamily="2" charset="0"/>
            </a:endParaRPr>
          </a:p>
        </p:txBody>
      </p:sp>
      <p:pic>
        <p:nvPicPr>
          <p:cNvPr id="14" name="Рисунок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571" y="4339071"/>
            <a:ext cx="810304" cy="810304"/>
          </a:xfrm>
          <a:prstGeom prst="rect">
            <a:avLst/>
          </a:prstGeom>
        </p:spPr>
      </p:pic>
      <p:sp>
        <p:nvSpPr>
          <p:cNvPr id="15" name="Подзаголовок 2">
            <a:extLst>
              <a:ext uri="{FF2B5EF4-FFF2-40B4-BE49-F238E27FC236}">
                <a16:creationId xmlns:a16="http://schemas.microsoft.com/office/drawing/2014/main" id="{2D77887C-891E-699B-7D67-7D3F4C0EF1E0}"/>
              </a:ext>
            </a:extLst>
          </p:cNvPr>
          <p:cNvSpPr txBox="1">
            <a:spLocks/>
          </p:cNvSpPr>
          <p:nvPr/>
        </p:nvSpPr>
        <p:spPr>
          <a:xfrm>
            <a:off x="833571" y="5201374"/>
            <a:ext cx="810304" cy="43855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ctr"/>
            <a:r>
              <a:rPr lang="en-US" cap="none" dirty="0" smtClean="0">
                <a:solidFill>
                  <a:srgbClr val="0055A0"/>
                </a:solidFill>
                <a:latin typeface="Roboto Slab" pitchFamily="2" charset="0"/>
                <a:ea typeface="Roboto Slab" pitchFamily="2" charset="0"/>
              </a:rPr>
              <a:t>Tier1</a:t>
            </a:r>
            <a:endParaRPr lang="ru-RU" cap="none" dirty="0">
              <a:solidFill>
                <a:srgbClr val="0055A0"/>
              </a:solidFill>
              <a:latin typeface="Roboto Slab" pitchFamily="2" charset="0"/>
              <a:ea typeface="Roboto Slab" pitchFamily="2" charset="0"/>
            </a:endParaRPr>
          </a:p>
        </p:txBody>
      </p:sp>
      <p:pic>
        <p:nvPicPr>
          <p:cNvPr id="18" name="Рисунок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8897" y="4341083"/>
            <a:ext cx="810304" cy="810304"/>
          </a:xfrm>
          <a:prstGeom prst="rect">
            <a:avLst/>
          </a:prstGeom>
        </p:spPr>
      </p:pic>
      <p:sp>
        <p:nvSpPr>
          <p:cNvPr id="19" name="Подзаголовок 2">
            <a:extLst>
              <a:ext uri="{FF2B5EF4-FFF2-40B4-BE49-F238E27FC236}">
                <a16:creationId xmlns:a16="http://schemas.microsoft.com/office/drawing/2014/main" id="{2D77887C-891E-699B-7D67-7D3F4C0EF1E0}"/>
              </a:ext>
            </a:extLst>
          </p:cNvPr>
          <p:cNvSpPr txBox="1">
            <a:spLocks/>
          </p:cNvSpPr>
          <p:nvPr/>
        </p:nvSpPr>
        <p:spPr>
          <a:xfrm>
            <a:off x="2098897" y="5203386"/>
            <a:ext cx="810304" cy="438552"/>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ctr"/>
            <a:r>
              <a:rPr lang="en-US" cap="none" dirty="0" smtClean="0">
                <a:solidFill>
                  <a:srgbClr val="0055A0"/>
                </a:solidFill>
                <a:latin typeface="Roboto Slab" pitchFamily="2" charset="0"/>
                <a:ea typeface="Roboto Slab" pitchFamily="2" charset="0"/>
              </a:rPr>
              <a:t>Tier2</a:t>
            </a:r>
            <a:endParaRPr lang="ru-RU" cap="none" dirty="0">
              <a:solidFill>
                <a:srgbClr val="0055A0"/>
              </a:solidFill>
              <a:latin typeface="Roboto Slab" pitchFamily="2" charset="0"/>
              <a:ea typeface="Roboto Slab" pitchFamily="2" charset="0"/>
            </a:endParaRPr>
          </a:p>
        </p:txBody>
      </p:sp>
      <p:sp>
        <p:nvSpPr>
          <p:cNvPr id="20" name="Подзаголовок 2">
            <a:extLst>
              <a:ext uri="{FF2B5EF4-FFF2-40B4-BE49-F238E27FC236}">
                <a16:creationId xmlns:a16="http://schemas.microsoft.com/office/drawing/2014/main" id="{2D77887C-891E-699B-7D67-7D3F4C0EF1E0}"/>
              </a:ext>
            </a:extLst>
          </p:cNvPr>
          <p:cNvSpPr txBox="1">
            <a:spLocks/>
          </p:cNvSpPr>
          <p:nvPr/>
        </p:nvSpPr>
        <p:spPr>
          <a:xfrm>
            <a:off x="3101642" y="5203386"/>
            <a:ext cx="1346154" cy="43855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ctr"/>
            <a:r>
              <a:rPr lang="en-US" cap="none" dirty="0" smtClean="0">
                <a:solidFill>
                  <a:srgbClr val="0055A0"/>
                </a:solidFill>
                <a:latin typeface="Roboto Slab" pitchFamily="2" charset="0"/>
                <a:ea typeface="Roboto Slab" pitchFamily="2" charset="0"/>
              </a:rPr>
              <a:t>Govorun</a:t>
            </a:r>
            <a:endParaRPr lang="ru-RU" cap="none" dirty="0">
              <a:solidFill>
                <a:srgbClr val="0055A0"/>
              </a:solidFill>
              <a:latin typeface="Roboto Slab" pitchFamily="2" charset="0"/>
              <a:ea typeface="Roboto Slab" pitchFamily="2" charset="0"/>
            </a:endParaRPr>
          </a:p>
        </p:txBody>
      </p:sp>
      <p:grpSp>
        <p:nvGrpSpPr>
          <p:cNvPr id="48" name="Группа 47"/>
          <p:cNvGrpSpPr/>
          <p:nvPr/>
        </p:nvGrpSpPr>
        <p:grpSpPr>
          <a:xfrm>
            <a:off x="594204" y="1633592"/>
            <a:ext cx="8002923" cy="4142438"/>
            <a:chOff x="594204" y="1633592"/>
            <a:chExt cx="8002923" cy="4142438"/>
          </a:xfrm>
        </p:grpSpPr>
        <p:cxnSp>
          <p:nvCxnSpPr>
            <p:cNvPr id="22" name="Прямая соединительная линия 21"/>
            <p:cNvCxnSpPr/>
            <p:nvPr/>
          </p:nvCxnSpPr>
          <p:spPr>
            <a:xfrm>
              <a:off x="906492" y="1633592"/>
              <a:ext cx="461458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Прямая соединительная линия 23"/>
            <p:cNvCxnSpPr/>
            <p:nvPr/>
          </p:nvCxnSpPr>
          <p:spPr>
            <a:xfrm>
              <a:off x="594218" y="1956120"/>
              <a:ext cx="0" cy="346453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Дуга 25"/>
            <p:cNvSpPr/>
            <p:nvPr/>
          </p:nvSpPr>
          <p:spPr>
            <a:xfrm>
              <a:off x="594204" y="1633592"/>
              <a:ext cx="624577" cy="645056"/>
            </a:xfrm>
            <a:prstGeom prst="arc">
              <a:avLst>
                <a:gd name="adj1" fmla="val 10711886"/>
                <a:gd name="adj2" fmla="val 16127728"/>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a:p>
          </p:txBody>
        </p:sp>
        <p:sp>
          <p:nvSpPr>
            <p:cNvPr id="29" name="Дуга 28"/>
            <p:cNvSpPr/>
            <p:nvPr/>
          </p:nvSpPr>
          <p:spPr>
            <a:xfrm flipV="1">
              <a:off x="594458" y="5064343"/>
              <a:ext cx="683906" cy="706330"/>
            </a:xfrm>
            <a:prstGeom prst="arc">
              <a:avLst>
                <a:gd name="adj1" fmla="val 10729849"/>
                <a:gd name="adj2" fmla="val 1616745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a:p>
          </p:txBody>
        </p:sp>
        <p:cxnSp>
          <p:nvCxnSpPr>
            <p:cNvPr id="30" name="Прямая соединительная линия 29"/>
            <p:cNvCxnSpPr>
              <a:endCxn id="33" idx="2"/>
            </p:cNvCxnSpPr>
            <p:nvPr/>
          </p:nvCxnSpPr>
          <p:spPr>
            <a:xfrm>
              <a:off x="917255" y="5770673"/>
              <a:ext cx="7327859" cy="519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Дуга 32"/>
            <p:cNvSpPr/>
            <p:nvPr/>
          </p:nvSpPr>
          <p:spPr>
            <a:xfrm flipH="1" flipV="1">
              <a:off x="7914125" y="5070633"/>
              <a:ext cx="683002" cy="705397"/>
            </a:xfrm>
            <a:prstGeom prst="arc">
              <a:avLst>
                <a:gd name="adj1" fmla="val 10711886"/>
                <a:gd name="adj2" fmla="val 16302483"/>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a:p>
          </p:txBody>
        </p:sp>
        <p:cxnSp>
          <p:nvCxnSpPr>
            <p:cNvPr id="36" name="Прямая соединительная линия 35"/>
            <p:cNvCxnSpPr/>
            <p:nvPr/>
          </p:nvCxnSpPr>
          <p:spPr>
            <a:xfrm>
              <a:off x="8597127" y="4277844"/>
              <a:ext cx="0" cy="116073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Дуга 37"/>
            <p:cNvSpPr/>
            <p:nvPr/>
          </p:nvSpPr>
          <p:spPr>
            <a:xfrm flipH="1">
              <a:off x="7980540" y="3959275"/>
              <a:ext cx="616587" cy="636804"/>
            </a:xfrm>
            <a:prstGeom prst="arc">
              <a:avLst>
                <a:gd name="adj1" fmla="val 10729849"/>
                <a:gd name="adj2" fmla="val 1616745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a:p>
          </p:txBody>
        </p:sp>
        <p:cxnSp>
          <p:nvCxnSpPr>
            <p:cNvPr id="39" name="Прямая соединительная линия 38"/>
            <p:cNvCxnSpPr/>
            <p:nvPr/>
          </p:nvCxnSpPr>
          <p:spPr>
            <a:xfrm>
              <a:off x="6164557" y="3959275"/>
              <a:ext cx="212427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Дуга 40"/>
            <p:cNvSpPr/>
            <p:nvPr/>
          </p:nvSpPr>
          <p:spPr>
            <a:xfrm flipV="1">
              <a:off x="5822604" y="3252945"/>
              <a:ext cx="683906" cy="706330"/>
            </a:xfrm>
            <a:prstGeom prst="arc">
              <a:avLst>
                <a:gd name="adj1" fmla="val 10729849"/>
                <a:gd name="adj2" fmla="val 1616745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a:p>
          </p:txBody>
        </p:sp>
        <p:cxnSp>
          <p:nvCxnSpPr>
            <p:cNvPr id="42" name="Прямая соединительная линия 41"/>
            <p:cNvCxnSpPr>
              <a:stCxn id="44" idx="0"/>
            </p:cNvCxnSpPr>
            <p:nvPr/>
          </p:nvCxnSpPr>
          <p:spPr>
            <a:xfrm flipH="1">
              <a:off x="5822604" y="1958285"/>
              <a:ext cx="6705" cy="164782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Дуга 43"/>
            <p:cNvSpPr/>
            <p:nvPr/>
          </p:nvSpPr>
          <p:spPr>
            <a:xfrm flipH="1">
              <a:off x="5212782" y="1633592"/>
              <a:ext cx="616587" cy="636804"/>
            </a:xfrm>
            <a:prstGeom prst="arc">
              <a:avLst>
                <a:gd name="adj1" fmla="val 10729849"/>
                <a:gd name="adj2" fmla="val 1616745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a:p>
          </p:txBody>
        </p:sp>
      </p:grpSp>
      <p:pic>
        <p:nvPicPr>
          <p:cNvPr id="1026" name="Picture 2" descr="Documentation — DIRAC Document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5121" y="1707733"/>
            <a:ext cx="1771587" cy="545146"/>
          </a:xfrm>
          <a:prstGeom prst="rect">
            <a:avLst/>
          </a:prstGeom>
          <a:noFill/>
          <a:extLst>
            <a:ext uri="{909E8E84-426E-40DD-AFC4-6F175D3DCCD1}">
              <a14:hiddenFill xmlns:a14="http://schemas.microsoft.com/office/drawing/2010/main">
                <a:solidFill>
                  <a:srgbClr val="FFFFFF"/>
                </a:solidFill>
              </a14:hiddenFill>
            </a:ext>
          </a:extLst>
        </p:spPr>
      </p:pic>
      <p:pic>
        <p:nvPicPr>
          <p:cNvPr id="47" name="Рисунок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03852" y="2018538"/>
            <a:ext cx="530759" cy="530759"/>
          </a:xfrm>
          <a:prstGeom prst="rect">
            <a:avLst/>
          </a:prstGeom>
        </p:spPr>
      </p:pic>
      <p:pic>
        <p:nvPicPr>
          <p:cNvPr id="49" name="Рисунок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56252" y="2170938"/>
            <a:ext cx="530759" cy="530759"/>
          </a:xfrm>
          <a:prstGeom prst="rect">
            <a:avLst/>
          </a:prstGeom>
        </p:spPr>
      </p:pic>
      <p:pic>
        <p:nvPicPr>
          <p:cNvPr id="50" name="Рисунок 4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8652" y="2323338"/>
            <a:ext cx="530759" cy="530759"/>
          </a:xfrm>
          <a:prstGeom prst="rect">
            <a:avLst/>
          </a:prstGeom>
        </p:spPr>
      </p:pic>
      <p:cxnSp>
        <p:nvCxnSpPr>
          <p:cNvPr id="52" name="Прямая со стрелкой 51"/>
          <p:cNvCxnSpPr/>
          <p:nvPr/>
        </p:nvCxnSpPr>
        <p:spPr>
          <a:xfrm flipH="1">
            <a:off x="3229342" y="2701697"/>
            <a:ext cx="2874510" cy="0"/>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4" name="Подзаголовок 2">
            <a:extLst>
              <a:ext uri="{FF2B5EF4-FFF2-40B4-BE49-F238E27FC236}">
                <a16:creationId xmlns:a16="http://schemas.microsoft.com/office/drawing/2014/main" id="{2D77887C-891E-699B-7D67-7D3F4C0EF1E0}"/>
              </a:ext>
            </a:extLst>
          </p:cNvPr>
          <p:cNvSpPr txBox="1">
            <a:spLocks/>
          </p:cNvSpPr>
          <p:nvPr/>
        </p:nvSpPr>
        <p:spPr>
          <a:xfrm>
            <a:off x="3350849" y="2330021"/>
            <a:ext cx="2509226" cy="438552"/>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ctr"/>
            <a:r>
              <a:rPr lang="en-US" b="1" cap="none" dirty="0" smtClean="0">
                <a:solidFill>
                  <a:srgbClr val="0055A0"/>
                </a:solidFill>
                <a:latin typeface="Roboto Slab" pitchFamily="2" charset="0"/>
                <a:ea typeface="Roboto Slab" pitchFamily="2" charset="0"/>
              </a:rPr>
              <a:t>Step 1: data transfer</a:t>
            </a:r>
            <a:endParaRPr lang="ru-RU" b="1" cap="none" dirty="0">
              <a:solidFill>
                <a:srgbClr val="0055A0"/>
              </a:solidFill>
              <a:latin typeface="Roboto Slab" pitchFamily="2" charset="0"/>
              <a:ea typeface="Roboto Slab" pitchFamily="2" charset="0"/>
            </a:endParaRPr>
          </a:p>
        </p:txBody>
      </p:sp>
      <p:cxnSp>
        <p:nvCxnSpPr>
          <p:cNvPr id="55" name="Прямая соединительная линия 54"/>
          <p:cNvCxnSpPr/>
          <p:nvPr/>
        </p:nvCxnSpPr>
        <p:spPr>
          <a:xfrm flipV="1">
            <a:off x="1218781" y="3442447"/>
            <a:ext cx="1201690" cy="83539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Прямая соединительная линия 56"/>
          <p:cNvCxnSpPr/>
          <p:nvPr/>
        </p:nvCxnSpPr>
        <p:spPr>
          <a:xfrm flipV="1">
            <a:off x="2504049" y="3442447"/>
            <a:ext cx="0" cy="83539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Прямая соединительная линия 59"/>
          <p:cNvCxnSpPr/>
          <p:nvPr/>
        </p:nvCxnSpPr>
        <p:spPr>
          <a:xfrm flipH="1" flipV="1">
            <a:off x="2597121" y="3442448"/>
            <a:ext cx="1271957" cy="835229"/>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Прямая соединительная линия 61"/>
          <p:cNvCxnSpPr/>
          <p:nvPr/>
        </p:nvCxnSpPr>
        <p:spPr>
          <a:xfrm flipV="1">
            <a:off x="7498209" y="3501035"/>
            <a:ext cx="0" cy="71727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739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1+#ppt_w/2"/>
                                          </p:val>
                                        </p:tav>
                                        <p:tav tm="100000">
                                          <p:val>
                                            <p:strVal val="#ppt_x"/>
                                          </p:val>
                                        </p:tav>
                                      </p:tavLst>
                                    </p:anim>
                                    <p:anim calcmode="lin" valueType="num">
                                      <p:cBhvr additive="base">
                                        <p:cTn id="8" dur="500" fill="hold"/>
                                        <p:tgtEl>
                                          <p:spTgt spid="4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1+#ppt_w/2"/>
                                          </p:val>
                                        </p:tav>
                                        <p:tav tm="100000">
                                          <p:val>
                                            <p:strVal val="#ppt_x"/>
                                          </p:val>
                                        </p:tav>
                                      </p:tavLst>
                                    </p:anim>
                                    <p:anim calcmode="lin" valueType="num">
                                      <p:cBhvr additive="base">
                                        <p:cTn id="12" dur="500" fill="hold"/>
                                        <p:tgtEl>
                                          <p:spTgt spid="49"/>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1+#ppt_w/2"/>
                                          </p:val>
                                        </p:tav>
                                        <p:tav tm="100000">
                                          <p:val>
                                            <p:strVal val="#ppt_x"/>
                                          </p:val>
                                        </p:tav>
                                      </p:tavLst>
                                    </p:anim>
                                    <p:anim calcmode="lin" valueType="num">
                                      <p:cBhvr additive="base">
                                        <p:cTn id="16" dur="500" fill="hold"/>
                                        <p:tgtEl>
                                          <p:spTgt spid="50"/>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par>
                                <p:cTn id="22" presetID="10" presetClass="entr" presetSubtype="0" fill="hold"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2107BF-C12A-460F-9912-EBFB9BC27EDE}"/>
              </a:ext>
            </a:extLst>
          </p:cNvPr>
          <p:cNvSpPr>
            <a:spLocks noGrp="1"/>
          </p:cNvSpPr>
          <p:nvPr>
            <p:ph type="sldNum" sz="quarter" idx="4"/>
          </p:nvPr>
        </p:nvSpPr>
        <p:spPr/>
        <p:txBody>
          <a:bodyPr/>
          <a:lstStyle/>
          <a:p>
            <a:fld id="{17918391-D411-FE40-AAD7-861AE5233E0E}" type="slidenum">
              <a:rPr lang="en-US" smtClean="0"/>
              <a:pPr/>
              <a:t>5</a:t>
            </a:fld>
            <a:endParaRPr lang="en-US" dirty="0"/>
          </a:p>
        </p:txBody>
      </p:sp>
      <p:sp>
        <p:nvSpPr>
          <p:cNvPr id="7" name="Title 3">
            <a:extLst>
              <a:ext uri="{FF2B5EF4-FFF2-40B4-BE49-F238E27FC236}">
                <a16:creationId xmlns:a16="http://schemas.microsoft.com/office/drawing/2014/main" id="{FD09149D-C845-77C4-94D7-C64A626C9F15}"/>
              </a:ext>
            </a:extLst>
          </p:cNvPr>
          <p:cNvSpPr>
            <a:spLocks noGrp="1"/>
          </p:cNvSpPr>
          <p:nvPr>
            <p:ph type="title"/>
          </p:nvPr>
        </p:nvSpPr>
        <p:spPr>
          <a:xfrm>
            <a:off x="0" y="4272"/>
            <a:ext cx="9141942" cy="1062528"/>
          </a:xfrm>
        </p:spPr>
        <p:txBody>
          <a:bodyPr>
            <a:normAutofit/>
          </a:bodyPr>
          <a:lstStyle/>
          <a:p>
            <a:pPr algn="ctr"/>
            <a:r>
              <a:rPr lang="en-US" sz="5400" dirty="0" smtClean="0">
                <a:latin typeface="Segoe UI Light" panose="020B0502040204020203" pitchFamily="34" charset="0"/>
                <a:cs typeface="Segoe UI Light" panose="020B0502040204020203" pitchFamily="34" charset="0"/>
              </a:rPr>
              <a:t>Step 1: Data transfer</a:t>
            </a:r>
            <a:endParaRPr lang="en-US" sz="4000" dirty="0">
              <a:latin typeface="Segoe UI Light" panose="020B0502040204020203" pitchFamily="34" charset="0"/>
              <a:cs typeface="Segoe UI Light" panose="020B0502040204020203"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031" y="1304265"/>
            <a:ext cx="1106836" cy="1106836"/>
          </a:xfrm>
          <a:prstGeom prst="rect">
            <a:avLst/>
          </a:prstGeom>
        </p:spPr>
      </p:pic>
      <p:sp>
        <p:nvSpPr>
          <p:cNvPr id="5" name="Подзаголовок 2">
            <a:extLst>
              <a:ext uri="{FF2B5EF4-FFF2-40B4-BE49-F238E27FC236}">
                <a16:creationId xmlns:a16="http://schemas.microsoft.com/office/drawing/2014/main" id="{2D77887C-891E-699B-7D67-7D3F4C0EF1E0}"/>
              </a:ext>
            </a:extLst>
          </p:cNvPr>
          <p:cNvSpPr txBox="1">
            <a:spLocks/>
          </p:cNvSpPr>
          <p:nvPr/>
        </p:nvSpPr>
        <p:spPr>
          <a:xfrm>
            <a:off x="5685948" y="2401733"/>
            <a:ext cx="3603003" cy="861420"/>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ctr"/>
            <a:r>
              <a:rPr lang="en-US" cap="none" dirty="0" smtClean="0">
                <a:solidFill>
                  <a:srgbClr val="0055A0"/>
                </a:solidFill>
                <a:latin typeface="Roboto Slab" pitchFamily="2" charset="0"/>
                <a:ea typeface="Roboto Slab" pitchFamily="2" charset="0"/>
              </a:rPr>
              <a:t>EOS LHEP</a:t>
            </a:r>
            <a:endParaRPr lang="ru-RU" cap="none" dirty="0">
              <a:solidFill>
                <a:srgbClr val="0055A0"/>
              </a:solidFill>
              <a:latin typeface="Roboto Slab" pitchFamily="2" charset="0"/>
              <a:ea typeface="Roboto Slab" pitchFamily="2" charset="0"/>
            </a:endParaRPr>
          </a:p>
        </p:txBody>
      </p:sp>
      <p:pic>
        <p:nvPicPr>
          <p:cNvPr id="4" name="Рисунок 3"/>
          <p:cNvPicPr>
            <a:picLocks noChangeAspect="1"/>
          </p:cNvPicPr>
          <p:nvPr/>
        </p:nvPicPr>
        <p:blipFill>
          <a:blip r:embed="rId3"/>
          <a:stretch>
            <a:fillRect/>
          </a:stretch>
        </p:blipFill>
        <p:spPr>
          <a:xfrm>
            <a:off x="7554391" y="998210"/>
            <a:ext cx="972951" cy="429412"/>
          </a:xfrm>
          <a:prstGeom prst="rect">
            <a:avLst/>
          </a:prstGeom>
        </p:spPr>
      </p:pic>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2929" y="1313633"/>
            <a:ext cx="1106836" cy="1106836"/>
          </a:xfrm>
          <a:prstGeom prst="rect">
            <a:avLst/>
          </a:prstGeom>
        </p:spPr>
      </p:pic>
      <p:sp>
        <p:nvSpPr>
          <p:cNvPr id="9" name="Подзаголовок 2">
            <a:extLst>
              <a:ext uri="{FF2B5EF4-FFF2-40B4-BE49-F238E27FC236}">
                <a16:creationId xmlns:a16="http://schemas.microsoft.com/office/drawing/2014/main" id="{2D77887C-891E-699B-7D67-7D3F4C0EF1E0}"/>
              </a:ext>
            </a:extLst>
          </p:cNvPr>
          <p:cNvSpPr txBox="1">
            <a:spLocks/>
          </p:cNvSpPr>
          <p:nvPr/>
        </p:nvSpPr>
        <p:spPr>
          <a:xfrm>
            <a:off x="624845" y="2411101"/>
            <a:ext cx="3603003" cy="861420"/>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ctr"/>
            <a:r>
              <a:rPr lang="en-US" cap="none" dirty="0" smtClean="0">
                <a:solidFill>
                  <a:srgbClr val="0055A0"/>
                </a:solidFill>
                <a:latin typeface="Roboto Slab" pitchFamily="2" charset="0"/>
                <a:ea typeface="Roboto Slab" pitchFamily="2" charset="0"/>
              </a:rPr>
              <a:t>EOS MLIT</a:t>
            </a:r>
            <a:endParaRPr lang="ru-RU" cap="none" dirty="0">
              <a:solidFill>
                <a:srgbClr val="0055A0"/>
              </a:solidFill>
              <a:latin typeface="Roboto Slab" pitchFamily="2" charset="0"/>
              <a:ea typeface="Roboto Slab" pitchFamily="2" charset="0"/>
            </a:endParaRPr>
          </a:p>
        </p:txBody>
      </p:sp>
      <p:pic>
        <p:nvPicPr>
          <p:cNvPr id="10" name="Рисунок 9"/>
          <p:cNvPicPr>
            <a:picLocks noChangeAspect="1"/>
          </p:cNvPicPr>
          <p:nvPr/>
        </p:nvPicPr>
        <p:blipFill>
          <a:blip r:embed="rId3"/>
          <a:stretch>
            <a:fillRect/>
          </a:stretch>
        </p:blipFill>
        <p:spPr>
          <a:xfrm>
            <a:off x="2493289" y="1007578"/>
            <a:ext cx="972951" cy="429412"/>
          </a:xfrm>
          <a:prstGeom prst="rect">
            <a:avLst/>
          </a:prstGeom>
        </p:spPr>
      </p:pic>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2297" y="3669287"/>
            <a:ext cx="810304" cy="810304"/>
          </a:xfrm>
          <a:prstGeom prst="rect">
            <a:avLst/>
          </a:prstGeom>
        </p:spPr>
      </p:pic>
      <p:pic>
        <p:nvPicPr>
          <p:cNvPr id="12" name="Рисунок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8807" y="3669287"/>
            <a:ext cx="810304" cy="810304"/>
          </a:xfrm>
          <a:prstGeom prst="rect">
            <a:avLst/>
          </a:prstGeom>
        </p:spPr>
      </p:pic>
      <p:sp>
        <p:nvSpPr>
          <p:cNvPr id="13" name="Подзаголовок 2">
            <a:extLst>
              <a:ext uri="{FF2B5EF4-FFF2-40B4-BE49-F238E27FC236}">
                <a16:creationId xmlns:a16="http://schemas.microsoft.com/office/drawing/2014/main" id="{2D77887C-891E-699B-7D67-7D3F4C0EF1E0}"/>
              </a:ext>
            </a:extLst>
          </p:cNvPr>
          <p:cNvSpPr txBox="1">
            <a:spLocks/>
          </p:cNvSpPr>
          <p:nvPr/>
        </p:nvSpPr>
        <p:spPr>
          <a:xfrm>
            <a:off x="6584104" y="4521340"/>
            <a:ext cx="1806692" cy="43855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ctr"/>
            <a:r>
              <a:rPr lang="en-US" cap="none" dirty="0" smtClean="0">
                <a:solidFill>
                  <a:srgbClr val="0055A0"/>
                </a:solidFill>
                <a:latin typeface="Roboto Slab" pitchFamily="2" charset="0"/>
                <a:ea typeface="Roboto Slab" pitchFamily="2" charset="0"/>
              </a:rPr>
              <a:t>NICA Cluster</a:t>
            </a:r>
            <a:endParaRPr lang="ru-RU" cap="none" dirty="0">
              <a:solidFill>
                <a:srgbClr val="0055A0"/>
              </a:solidFill>
              <a:latin typeface="Roboto Slab" pitchFamily="2" charset="0"/>
              <a:ea typeface="Roboto Slab" pitchFamily="2" charset="0"/>
            </a:endParaRPr>
          </a:p>
        </p:txBody>
      </p:sp>
      <p:pic>
        <p:nvPicPr>
          <p:cNvPr id="14" name="Рисунок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811" y="3669287"/>
            <a:ext cx="810304" cy="810304"/>
          </a:xfrm>
          <a:prstGeom prst="rect">
            <a:avLst/>
          </a:prstGeom>
        </p:spPr>
      </p:pic>
      <p:sp>
        <p:nvSpPr>
          <p:cNvPr id="15" name="Подзаголовок 2">
            <a:extLst>
              <a:ext uri="{FF2B5EF4-FFF2-40B4-BE49-F238E27FC236}">
                <a16:creationId xmlns:a16="http://schemas.microsoft.com/office/drawing/2014/main" id="{2D77887C-891E-699B-7D67-7D3F4C0EF1E0}"/>
              </a:ext>
            </a:extLst>
          </p:cNvPr>
          <p:cNvSpPr txBox="1">
            <a:spLocks/>
          </p:cNvSpPr>
          <p:nvPr/>
        </p:nvSpPr>
        <p:spPr>
          <a:xfrm>
            <a:off x="822811" y="4531590"/>
            <a:ext cx="810304" cy="43855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ctr"/>
            <a:r>
              <a:rPr lang="en-US" cap="none" dirty="0" smtClean="0">
                <a:solidFill>
                  <a:srgbClr val="0055A0"/>
                </a:solidFill>
                <a:latin typeface="Roboto Slab" pitchFamily="2" charset="0"/>
                <a:ea typeface="Roboto Slab" pitchFamily="2" charset="0"/>
              </a:rPr>
              <a:t>Tier1</a:t>
            </a:r>
            <a:endParaRPr lang="ru-RU" cap="none" dirty="0">
              <a:solidFill>
                <a:srgbClr val="0055A0"/>
              </a:solidFill>
              <a:latin typeface="Roboto Slab" pitchFamily="2" charset="0"/>
              <a:ea typeface="Roboto Slab" pitchFamily="2" charset="0"/>
            </a:endParaRPr>
          </a:p>
        </p:txBody>
      </p:sp>
      <p:pic>
        <p:nvPicPr>
          <p:cNvPr id="18" name="Рисунок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8137" y="3671299"/>
            <a:ext cx="810304" cy="810304"/>
          </a:xfrm>
          <a:prstGeom prst="rect">
            <a:avLst/>
          </a:prstGeom>
        </p:spPr>
      </p:pic>
      <p:sp>
        <p:nvSpPr>
          <p:cNvPr id="19" name="Подзаголовок 2">
            <a:extLst>
              <a:ext uri="{FF2B5EF4-FFF2-40B4-BE49-F238E27FC236}">
                <a16:creationId xmlns:a16="http://schemas.microsoft.com/office/drawing/2014/main" id="{2D77887C-891E-699B-7D67-7D3F4C0EF1E0}"/>
              </a:ext>
            </a:extLst>
          </p:cNvPr>
          <p:cNvSpPr txBox="1">
            <a:spLocks/>
          </p:cNvSpPr>
          <p:nvPr/>
        </p:nvSpPr>
        <p:spPr>
          <a:xfrm>
            <a:off x="2088137" y="4533602"/>
            <a:ext cx="810304" cy="438552"/>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ctr"/>
            <a:r>
              <a:rPr lang="en-US" cap="none" dirty="0" smtClean="0">
                <a:solidFill>
                  <a:srgbClr val="0055A0"/>
                </a:solidFill>
                <a:latin typeface="Roboto Slab" pitchFamily="2" charset="0"/>
                <a:ea typeface="Roboto Slab" pitchFamily="2" charset="0"/>
              </a:rPr>
              <a:t>Tier2</a:t>
            </a:r>
            <a:endParaRPr lang="ru-RU" cap="none" dirty="0">
              <a:solidFill>
                <a:srgbClr val="0055A0"/>
              </a:solidFill>
              <a:latin typeface="Roboto Slab" pitchFamily="2" charset="0"/>
              <a:ea typeface="Roboto Slab" pitchFamily="2" charset="0"/>
            </a:endParaRPr>
          </a:p>
        </p:txBody>
      </p:sp>
      <p:sp>
        <p:nvSpPr>
          <p:cNvPr id="20" name="Подзаголовок 2">
            <a:extLst>
              <a:ext uri="{FF2B5EF4-FFF2-40B4-BE49-F238E27FC236}">
                <a16:creationId xmlns:a16="http://schemas.microsoft.com/office/drawing/2014/main" id="{2D77887C-891E-699B-7D67-7D3F4C0EF1E0}"/>
              </a:ext>
            </a:extLst>
          </p:cNvPr>
          <p:cNvSpPr txBox="1">
            <a:spLocks/>
          </p:cNvSpPr>
          <p:nvPr/>
        </p:nvSpPr>
        <p:spPr>
          <a:xfrm>
            <a:off x="3090882" y="4533602"/>
            <a:ext cx="1346154" cy="43855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ctr"/>
            <a:r>
              <a:rPr lang="en-US" cap="none" dirty="0" smtClean="0">
                <a:solidFill>
                  <a:srgbClr val="0055A0"/>
                </a:solidFill>
                <a:latin typeface="Roboto Slab" pitchFamily="2" charset="0"/>
                <a:ea typeface="Roboto Slab" pitchFamily="2" charset="0"/>
              </a:rPr>
              <a:t>Govorun</a:t>
            </a:r>
            <a:endParaRPr lang="ru-RU" cap="none" dirty="0">
              <a:solidFill>
                <a:srgbClr val="0055A0"/>
              </a:solidFill>
              <a:latin typeface="Roboto Slab" pitchFamily="2" charset="0"/>
              <a:ea typeface="Roboto Slab" pitchFamily="2" charset="0"/>
            </a:endParaRPr>
          </a:p>
        </p:txBody>
      </p:sp>
      <p:grpSp>
        <p:nvGrpSpPr>
          <p:cNvPr id="48" name="Группа 47"/>
          <p:cNvGrpSpPr/>
          <p:nvPr/>
        </p:nvGrpSpPr>
        <p:grpSpPr>
          <a:xfrm>
            <a:off x="583444" y="963808"/>
            <a:ext cx="8002923" cy="4142438"/>
            <a:chOff x="594204" y="1633592"/>
            <a:chExt cx="8002923" cy="4142438"/>
          </a:xfrm>
        </p:grpSpPr>
        <p:cxnSp>
          <p:nvCxnSpPr>
            <p:cNvPr id="22" name="Прямая соединительная линия 21"/>
            <p:cNvCxnSpPr/>
            <p:nvPr/>
          </p:nvCxnSpPr>
          <p:spPr>
            <a:xfrm>
              <a:off x="906492" y="1633592"/>
              <a:ext cx="461458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Прямая соединительная линия 23"/>
            <p:cNvCxnSpPr/>
            <p:nvPr/>
          </p:nvCxnSpPr>
          <p:spPr>
            <a:xfrm>
              <a:off x="594218" y="1956120"/>
              <a:ext cx="0" cy="346453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Дуга 25"/>
            <p:cNvSpPr/>
            <p:nvPr/>
          </p:nvSpPr>
          <p:spPr>
            <a:xfrm>
              <a:off x="594204" y="1633592"/>
              <a:ext cx="624577" cy="645056"/>
            </a:xfrm>
            <a:prstGeom prst="arc">
              <a:avLst>
                <a:gd name="adj1" fmla="val 10711886"/>
                <a:gd name="adj2" fmla="val 16127728"/>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a:p>
          </p:txBody>
        </p:sp>
        <p:sp>
          <p:nvSpPr>
            <p:cNvPr id="29" name="Дуга 28"/>
            <p:cNvSpPr/>
            <p:nvPr/>
          </p:nvSpPr>
          <p:spPr>
            <a:xfrm flipV="1">
              <a:off x="594458" y="5064343"/>
              <a:ext cx="683906" cy="706330"/>
            </a:xfrm>
            <a:prstGeom prst="arc">
              <a:avLst>
                <a:gd name="adj1" fmla="val 10729849"/>
                <a:gd name="adj2" fmla="val 1616745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a:p>
          </p:txBody>
        </p:sp>
        <p:cxnSp>
          <p:nvCxnSpPr>
            <p:cNvPr id="30" name="Прямая соединительная линия 29"/>
            <p:cNvCxnSpPr>
              <a:endCxn id="33" idx="2"/>
            </p:cNvCxnSpPr>
            <p:nvPr/>
          </p:nvCxnSpPr>
          <p:spPr>
            <a:xfrm>
              <a:off x="917255" y="5770673"/>
              <a:ext cx="7327859" cy="519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Дуга 32"/>
            <p:cNvSpPr/>
            <p:nvPr/>
          </p:nvSpPr>
          <p:spPr>
            <a:xfrm flipH="1" flipV="1">
              <a:off x="7914125" y="5070633"/>
              <a:ext cx="683002" cy="705397"/>
            </a:xfrm>
            <a:prstGeom prst="arc">
              <a:avLst>
                <a:gd name="adj1" fmla="val 10711886"/>
                <a:gd name="adj2" fmla="val 16302483"/>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a:p>
          </p:txBody>
        </p:sp>
        <p:cxnSp>
          <p:nvCxnSpPr>
            <p:cNvPr id="36" name="Прямая соединительная линия 35"/>
            <p:cNvCxnSpPr/>
            <p:nvPr/>
          </p:nvCxnSpPr>
          <p:spPr>
            <a:xfrm>
              <a:off x="8597127" y="4277844"/>
              <a:ext cx="0" cy="116073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Дуга 37"/>
            <p:cNvSpPr/>
            <p:nvPr/>
          </p:nvSpPr>
          <p:spPr>
            <a:xfrm flipH="1">
              <a:off x="7980540" y="3959275"/>
              <a:ext cx="616587" cy="636804"/>
            </a:xfrm>
            <a:prstGeom prst="arc">
              <a:avLst>
                <a:gd name="adj1" fmla="val 10729849"/>
                <a:gd name="adj2" fmla="val 1616745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a:p>
          </p:txBody>
        </p:sp>
        <p:cxnSp>
          <p:nvCxnSpPr>
            <p:cNvPr id="39" name="Прямая соединительная линия 38"/>
            <p:cNvCxnSpPr/>
            <p:nvPr/>
          </p:nvCxnSpPr>
          <p:spPr>
            <a:xfrm>
              <a:off x="6164557" y="3959275"/>
              <a:ext cx="212427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Дуга 40"/>
            <p:cNvSpPr/>
            <p:nvPr/>
          </p:nvSpPr>
          <p:spPr>
            <a:xfrm flipV="1">
              <a:off x="5822604" y="3252945"/>
              <a:ext cx="683906" cy="706330"/>
            </a:xfrm>
            <a:prstGeom prst="arc">
              <a:avLst>
                <a:gd name="adj1" fmla="val 10729849"/>
                <a:gd name="adj2" fmla="val 1616745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a:p>
          </p:txBody>
        </p:sp>
        <p:cxnSp>
          <p:nvCxnSpPr>
            <p:cNvPr id="42" name="Прямая соединительная линия 41"/>
            <p:cNvCxnSpPr>
              <a:stCxn id="44" idx="0"/>
            </p:cNvCxnSpPr>
            <p:nvPr/>
          </p:nvCxnSpPr>
          <p:spPr>
            <a:xfrm flipH="1">
              <a:off x="5822604" y="1958285"/>
              <a:ext cx="6705" cy="164782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Дуга 43"/>
            <p:cNvSpPr/>
            <p:nvPr/>
          </p:nvSpPr>
          <p:spPr>
            <a:xfrm flipH="1">
              <a:off x="5212782" y="1633592"/>
              <a:ext cx="616587" cy="636804"/>
            </a:xfrm>
            <a:prstGeom prst="arc">
              <a:avLst>
                <a:gd name="adj1" fmla="val 10729849"/>
                <a:gd name="adj2" fmla="val 1616745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a:p>
          </p:txBody>
        </p:sp>
      </p:grpSp>
      <p:pic>
        <p:nvPicPr>
          <p:cNvPr id="1026" name="Picture 2" descr="Documentation — DIRAC Document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4361" y="1037949"/>
            <a:ext cx="1771587" cy="545146"/>
          </a:xfrm>
          <a:prstGeom prst="rect">
            <a:avLst/>
          </a:prstGeom>
          <a:noFill/>
          <a:extLst>
            <a:ext uri="{909E8E84-426E-40DD-AFC4-6F175D3DCCD1}">
              <a14:hiddenFill xmlns:a14="http://schemas.microsoft.com/office/drawing/2010/main">
                <a:solidFill>
                  <a:srgbClr val="FFFFFF"/>
                </a:solidFill>
              </a14:hiddenFill>
            </a:ext>
          </a:extLst>
        </p:spPr>
      </p:pic>
      <p:pic>
        <p:nvPicPr>
          <p:cNvPr id="47" name="Рисунок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3092" y="1348754"/>
            <a:ext cx="530759" cy="530759"/>
          </a:xfrm>
          <a:prstGeom prst="rect">
            <a:avLst/>
          </a:prstGeom>
        </p:spPr>
      </p:pic>
      <p:pic>
        <p:nvPicPr>
          <p:cNvPr id="49" name="Рисунок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45492" y="1501154"/>
            <a:ext cx="530759" cy="530759"/>
          </a:xfrm>
          <a:prstGeom prst="rect">
            <a:avLst/>
          </a:prstGeom>
        </p:spPr>
      </p:pic>
      <p:pic>
        <p:nvPicPr>
          <p:cNvPr id="50" name="Рисунок 4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97892" y="1653554"/>
            <a:ext cx="530759" cy="530759"/>
          </a:xfrm>
          <a:prstGeom prst="rect">
            <a:avLst/>
          </a:prstGeom>
        </p:spPr>
      </p:pic>
      <p:cxnSp>
        <p:nvCxnSpPr>
          <p:cNvPr id="55" name="Прямая соединительная линия 54"/>
          <p:cNvCxnSpPr/>
          <p:nvPr/>
        </p:nvCxnSpPr>
        <p:spPr>
          <a:xfrm flipV="1">
            <a:off x="1208021" y="2772663"/>
            <a:ext cx="1201690" cy="83539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Прямая соединительная линия 56"/>
          <p:cNvCxnSpPr/>
          <p:nvPr/>
        </p:nvCxnSpPr>
        <p:spPr>
          <a:xfrm flipV="1">
            <a:off x="2493289" y="2772663"/>
            <a:ext cx="0" cy="83539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Прямая соединительная линия 59"/>
          <p:cNvCxnSpPr/>
          <p:nvPr/>
        </p:nvCxnSpPr>
        <p:spPr>
          <a:xfrm flipH="1" flipV="1">
            <a:off x="2586361" y="2772664"/>
            <a:ext cx="1271957" cy="835229"/>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Прямая соединительная линия 61"/>
          <p:cNvCxnSpPr/>
          <p:nvPr/>
        </p:nvCxnSpPr>
        <p:spPr>
          <a:xfrm flipV="1">
            <a:off x="7487449" y="2831251"/>
            <a:ext cx="0" cy="71727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5099444" y="4112259"/>
            <a:ext cx="1895765" cy="414849"/>
          </a:xfrm>
          <a:prstGeom prst="rect">
            <a:avLst/>
          </a:prstGeom>
          <a:noFill/>
          <a:ln w="29160">
            <a:solidFill>
              <a:srgbClr val="FF0000"/>
            </a:solidFill>
            <a:prstDash val="solid"/>
          </a:ln>
        </p:spPr>
        <p:txBody>
          <a:bodyPr vert="horz" wrap="square" lIns="104400" tIns="59400" rIns="104400" bIns="59400" anchor="ctr" anchorCtr="0" compatLnSpc="0">
            <a:spAutoFit/>
          </a:bodyPr>
          <a:lstStyle/>
          <a:p>
            <a:pPr lvl="0" algn="ctr" hangingPunct="0">
              <a:defRPr sz="2200">
                <a:solidFill>
                  <a:srgbClr val="000000"/>
                </a:solidFill>
              </a:defRPr>
            </a:pPr>
            <a:r>
              <a:rPr lang="en-US" sz="2000" b="0" i="0" u="none" strike="noStrike" kern="1200" cap="none" dirty="0" smtClean="0">
                <a:ln>
                  <a:noFill/>
                </a:ln>
                <a:solidFill>
                  <a:srgbClr val="000000"/>
                </a:solidFill>
                <a:latin typeface="Liberation Sans" pitchFamily="18"/>
                <a:ea typeface="DejaVu Sans" pitchFamily="2"/>
                <a:cs typeface="DejaVu Sans" pitchFamily="2"/>
              </a:rPr>
              <a:t>20 DIRAC Jobs</a:t>
            </a:r>
            <a:endParaRPr lang="ru-RU" sz="2000" b="1" i="0" u="none" strike="noStrike" kern="1200" cap="none" dirty="0">
              <a:ln>
                <a:noFill/>
              </a:ln>
              <a:solidFill>
                <a:srgbClr val="000000"/>
              </a:solidFill>
              <a:latin typeface="Liberation Sans" pitchFamily="18"/>
              <a:ea typeface="DejaVu Sans" pitchFamily="2"/>
              <a:cs typeface="DejaVu Sans" pitchFamily="2"/>
            </a:endParaRPr>
          </a:p>
        </p:txBody>
      </p:sp>
      <p:cxnSp>
        <p:nvCxnSpPr>
          <p:cNvPr id="16" name="Прямая со стрелкой 15"/>
          <p:cNvCxnSpPr/>
          <p:nvPr/>
        </p:nvCxnSpPr>
        <p:spPr>
          <a:xfrm flipH="1">
            <a:off x="6297273" y="2184313"/>
            <a:ext cx="159656" cy="1825479"/>
          </a:xfrm>
          <a:prstGeom prst="straightConnector1">
            <a:avLst/>
          </a:prstGeom>
          <a:ln w="952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5" name="Прямая со стрелкой 44"/>
          <p:cNvCxnSpPr/>
          <p:nvPr/>
        </p:nvCxnSpPr>
        <p:spPr>
          <a:xfrm flipH="1">
            <a:off x="6153797" y="2020510"/>
            <a:ext cx="143477" cy="1989282"/>
          </a:xfrm>
          <a:prstGeom prst="straightConnector1">
            <a:avLst/>
          </a:prstGeom>
          <a:ln w="952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1" name="Прямая со стрелкой 50"/>
          <p:cNvCxnSpPr/>
          <p:nvPr/>
        </p:nvCxnSpPr>
        <p:spPr>
          <a:xfrm flipH="1">
            <a:off x="6014121" y="1879513"/>
            <a:ext cx="139489" cy="2130279"/>
          </a:xfrm>
          <a:prstGeom prst="straightConnector1">
            <a:avLst/>
          </a:prstGeom>
          <a:ln w="952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6" name="Прямая со стрелкой 55"/>
          <p:cNvCxnSpPr/>
          <p:nvPr/>
        </p:nvCxnSpPr>
        <p:spPr>
          <a:xfrm flipH="1" flipV="1">
            <a:off x="3109878" y="2202382"/>
            <a:ext cx="3187395" cy="1807410"/>
          </a:xfrm>
          <a:prstGeom prst="straightConnector1">
            <a:avLst/>
          </a:prstGeom>
          <a:ln w="952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8" name="Прямая со стрелкой 57"/>
          <p:cNvCxnSpPr/>
          <p:nvPr/>
        </p:nvCxnSpPr>
        <p:spPr>
          <a:xfrm flipH="1" flipV="1">
            <a:off x="3262282" y="2354785"/>
            <a:ext cx="2891328" cy="1655007"/>
          </a:xfrm>
          <a:prstGeom prst="straightConnector1">
            <a:avLst/>
          </a:prstGeom>
          <a:ln w="952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3" name="Прямая со стрелкой 62"/>
          <p:cNvCxnSpPr/>
          <p:nvPr/>
        </p:nvCxnSpPr>
        <p:spPr>
          <a:xfrm flipH="1" flipV="1">
            <a:off x="3414681" y="2507184"/>
            <a:ext cx="2599438" cy="1502608"/>
          </a:xfrm>
          <a:prstGeom prst="straightConnector1">
            <a:avLst/>
          </a:prstGeom>
          <a:ln w="952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942003" y="5189578"/>
            <a:ext cx="7256841" cy="1477328"/>
          </a:xfrm>
          <a:prstGeom prst="rect">
            <a:avLst/>
          </a:prstGeom>
          <a:noFill/>
          <a:ln>
            <a:solidFill>
              <a:srgbClr val="009900"/>
            </a:solidFill>
          </a:ln>
        </p:spPr>
        <p:txBody>
          <a:bodyPr wrap="square" rtlCol="0">
            <a:spAutoFit/>
          </a:bodyPr>
          <a:lstStyle/>
          <a:p>
            <a:pPr marL="285750" indent="-285750">
              <a:buFont typeface="Arial" panose="020B0604020202020204" pitchFamily="34" charset="0"/>
              <a:buChar char="•"/>
            </a:pPr>
            <a:r>
              <a:rPr lang="en-US" dirty="0" smtClean="0">
                <a:latin typeface="ColaborateLight" panose="02000503040000020004" pitchFamily="2" charset="0"/>
              </a:rPr>
              <a:t>Single stream of xrootd transfer can not exceed 100MB/s.</a:t>
            </a:r>
          </a:p>
          <a:p>
            <a:pPr marL="285750" indent="-285750">
              <a:buFont typeface="Arial" panose="020B0604020202020204" pitchFamily="34" charset="0"/>
              <a:buChar char="•"/>
            </a:pPr>
            <a:r>
              <a:rPr lang="en-US" dirty="0" smtClean="0">
                <a:latin typeface="ColaborateLight" panose="02000503040000020004" pitchFamily="2" charset="0"/>
              </a:rPr>
              <a:t>NCX10* can sustain not more than 10 streams(1GB/s total). And that would overload its network. </a:t>
            </a:r>
            <a:endParaRPr lang="en-US" dirty="0"/>
          </a:p>
          <a:p>
            <a:r>
              <a:rPr lang="en-US" b="1" dirty="0" smtClean="0">
                <a:latin typeface="ColaborateLight" panose="02000503040000020004" pitchFamily="2" charset="0"/>
              </a:rPr>
              <a:t>So, 20 independent DIRAC jobs were sent to NICA cluster to perform transfers with one stream each.</a:t>
            </a:r>
          </a:p>
        </p:txBody>
      </p:sp>
    </p:spTree>
    <p:extLst>
      <p:ext uri="{BB962C8B-B14F-4D97-AF65-F5344CB8AC3E}">
        <p14:creationId xmlns:p14="http://schemas.microsoft.com/office/powerpoint/2010/main" val="1080150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2107BF-C12A-460F-9912-EBFB9BC27EDE}"/>
              </a:ext>
            </a:extLst>
          </p:cNvPr>
          <p:cNvSpPr>
            <a:spLocks noGrp="1"/>
          </p:cNvSpPr>
          <p:nvPr>
            <p:ph type="sldNum" sz="quarter" idx="4"/>
          </p:nvPr>
        </p:nvSpPr>
        <p:spPr/>
        <p:txBody>
          <a:bodyPr/>
          <a:lstStyle/>
          <a:p>
            <a:fld id="{17918391-D411-FE40-AAD7-861AE5233E0E}" type="slidenum">
              <a:rPr lang="en-US" smtClean="0"/>
              <a:pPr/>
              <a:t>6</a:t>
            </a:fld>
            <a:endParaRPr lang="en-US" dirty="0"/>
          </a:p>
        </p:txBody>
      </p:sp>
      <p:sp>
        <p:nvSpPr>
          <p:cNvPr id="7" name="Title 3">
            <a:extLst>
              <a:ext uri="{FF2B5EF4-FFF2-40B4-BE49-F238E27FC236}">
                <a16:creationId xmlns:a16="http://schemas.microsoft.com/office/drawing/2014/main" id="{FD09149D-C845-77C4-94D7-C64A626C9F15}"/>
              </a:ext>
            </a:extLst>
          </p:cNvPr>
          <p:cNvSpPr>
            <a:spLocks noGrp="1"/>
          </p:cNvSpPr>
          <p:nvPr>
            <p:ph type="title"/>
          </p:nvPr>
        </p:nvSpPr>
        <p:spPr>
          <a:xfrm>
            <a:off x="0" y="4272"/>
            <a:ext cx="9141942" cy="1062528"/>
          </a:xfrm>
        </p:spPr>
        <p:txBody>
          <a:bodyPr>
            <a:normAutofit/>
          </a:bodyPr>
          <a:lstStyle/>
          <a:p>
            <a:pPr algn="ctr"/>
            <a:r>
              <a:rPr lang="en-US" sz="5400" dirty="0" smtClean="0">
                <a:latin typeface="Segoe UI Light" panose="020B0502040204020203" pitchFamily="34" charset="0"/>
                <a:cs typeface="Segoe UI Light" panose="020B0502040204020203" pitchFamily="34" charset="0"/>
              </a:rPr>
              <a:t>Step 1: Data transfer</a:t>
            </a:r>
            <a:endParaRPr lang="en-US" sz="4000" dirty="0">
              <a:latin typeface="Segoe UI Light" panose="020B0502040204020203" pitchFamily="34" charset="0"/>
              <a:cs typeface="Segoe UI Light" panose="020B0502040204020203" pitchFamily="34" charset="0"/>
            </a:endParaRPr>
          </a:p>
        </p:txBody>
      </p:sp>
      <p:sp>
        <p:nvSpPr>
          <p:cNvPr id="10" name="TextBox 9"/>
          <p:cNvSpPr txBox="1"/>
          <p:nvPr/>
        </p:nvSpPr>
        <p:spPr>
          <a:xfrm>
            <a:off x="5328000" y="4512017"/>
            <a:ext cx="3528000" cy="887040"/>
          </a:xfrm>
          <a:prstGeom prst="rect">
            <a:avLst/>
          </a:prstGeom>
          <a:noFill/>
          <a:ln w="29160">
            <a:solidFill>
              <a:srgbClr val="FF0000"/>
            </a:solidFill>
            <a:prstDash val="solid"/>
          </a:ln>
        </p:spPr>
        <p:txBody>
          <a:bodyPr vert="horz" wrap="none" lIns="104400" tIns="59400" rIns="104400" bIns="59400" anchorCtr="0" compatLnSpc="0">
            <a:spAutoFit/>
          </a:bodyPr>
          <a:lstStyle/>
          <a:p>
            <a:pPr marL="0" marR="0" lvl="0" indent="0" algn="ctr" rtl="0" hangingPunct="0">
              <a:lnSpc>
                <a:spcPct val="100000"/>
              </a:lnSpc>
              <a:spcBef>
                <a:spcPts val="0"/>
              </a:spcBef>
              <a:spcAft>
                <a:spcPts val="0"/>
              </a:spcAft>
              <a:buNone/>
              <a:tabLst/>
              <a:defRPr>
                <a:solidFill>
                  <a:srgbClr val="000000"/>
                </a:solidFill>
              </a:defRPr>
            </a:pPr>
            <a:r>
              <a:rPr lang="ru-RU" sz="1800" b="0" i="0" u="none" strike="noStrike" kern="1200" cap="none">
                <a:ln>
                  <a:noFill/>
                </a:ln>
                <a:solidFill>
                  <a:srgbClr val="000000"/>
                </a:solidFill>
                <a:latin typeface="Liberation Sans" pitchFamily="18"/>
                <a:ea typeface="DejaVu Sans" pitchFamily="2"/>
                <a:cs typeface="DejaVu Sans" pitchFamily="2"/>
              </a:rPr>
              <a:t>Average transfer speed on 20 streams</a:t>
            </a:r>
            <a:br>
              <a:rPr lang="ru-RU" sz="1800" b="0" i="0" u="none" strike="noStrike" kern="1200" cap="none">
                <a:ln>
                  <a:noFill/>
                </a:ln>
                <a:solidFill>
                  <a:srgbClr val="000000"/>
                </a:solidFill>
                <a:latin typeface="Liberation Sans" pitchFamily="18"/>
                <a:ea typeface="DejaVu Sans" pitchFamily="2"/>
                <a:cs typeface="DejaVu Sans" pitchFamily="2"/>
              </a:rPr>
            </a:br>
            <a:r>
              <a:rPr lang="ru-RU" sz="1800" b="1" i="0" u="none" strike="noStrike" kern="1200" cap="none">
                <a:ln>
                  <a:noFill/>
                </a:ln>
                <a:solidFill>
                  <a:srgbClr val="000000"/>
                </a:solidFill>
                <a:latin typeface="Liberation Sans" pitchFamily="18"/>
                <a:ea typeface="DejaVu Sans" pitchFamily="2"/>
                <a:cs typeface="DejaVu Sans" pitchFamily="2"/>
              </a:rPr>
              <a:t>1.92 GB/s</a:t>
            </a:r>
          </a:p>
        </p:txBody>
      </p:sp>
      <p:pic>
        <p:nvPicPr>
          <p:cNvPr id="11" name="Рисунок 10">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360" y="982126"/>
            <a:ext cx="8960760" cy="3166142"/>
          </a:xfrm>
          <a:prstGeom prst="rect">
            <a:avLst/>
          </a:prstGeom>
          <a:noFill/>
          <a:ln>
            <a:noFill/>
          </a:ln>
        </p:spPr>
      </p:pic>
      <p:pic>
        <p:nvPicPr>
          <p:cNvPr id="12" name="Рисунок 11">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707912" y="4471014"/>
            <a:ext cx="4435920" cy="2093039"/>
          </a:xfrm>
          <a:prstGeom prst="rect">
            <a:avLst/>
          </a:prstGeom>
          <a:noFill/>
          <a:ln>
            <a:noFill/>
          </a:ln>
        </p:spPr>
      </p:pic>
      <p:sp>
        <p:nvSpPr>
          <p:cNvPr id="15" name="TextBox 14"/>
          <p:cNvSpPr txBox="1"/>
          <p:nvPr/>
        </p:nvSpPr>
        <p:spPr>
          <a:xfrm>
            <a:off x="5924209" y="5634494"/>
            <a:ext cx="2335588" cy="916332"/>
          </a:xfrm>
          <a:prstGeom prst="rect">
            <a:avLst/>
          </a:prstGeom>
          <a:noFill/>
          <a:ln w="29160">
            <a:solidFill>
              <a:srgbClr val="FF0000"/>
            </a:solidFill>
            <a:prstDash val="solid"/>
          </a:ln>
        </p:spPr>
        <p:txBody>
          <a:bodyPr vert="horz" wrap="none" lIns="104400" tIns="59400" rIns="104400" bIns="59400" anchorCtr="0" compatLnSpc="0">
            <a:spAutoFit/>
          </a:bodyPr>
          <a:lstStyle/>
          <a:p>
            <a:pPr marL="0" marR="0" lvl="0" indent="0" algn="ctr" rtl="0" hangingPunct="0">
              <a:lnSpc>
                <a:spcPct val="100000"/>
              </a:lnSpc>
              <a:spcBef>
                <a:spcPts val="0"/>
              </a:spcBef>
              <a:spcAft>
                <a:spcPts val="0"/>
              </a:spcAft>
              <a:buNone/>
              <a:tabLst/>
              <a:defRPr>
                <a:solidFill>
                  <a:srgbClr val="000000"/>
                </a:solidFill>
              </a:defRPr>
            </a:pPr>
            <a:r>
              <a:rPr lang="en-US" sz="1800" b="0" i="0" u="none" strike="noStrike" kern="1200" cap="none" dirty="0" smtClean="0">
                <a:ln>
                  <a:noFill/>
                </a:ln>
                <a:solidFill>
                  <a:srgbClr val="000000"/>
                </a:solidFill>
                <a:latin typeface="Liberation Sans" pitchFamily="18"/>
                <a:ea typeface="DejaVu Sans" pitchFamily="2"/>
                <a:cs typeface="DejaVu Sans" pitchFamily="2"/>
              </a:rPr>
              <a:t>Total transfer duration:</a:t>
            </a:r>
            <a:r>
              <a:rPr lang="ru-RU" sz="1800" b="0" i="0" u="none" strike="noStrike" kern="1200" cap="none" dirty="0">
                <a:ln>
                  <a:noFill/>
                </a:ln>
                <a:solidFill>
                  <a:srgbClr val="000000"/>
                </a:solidFill>
                <a:latin typeface="Liberation Sans" pitchFamily="18"/>
                <a:ea typeface="DejaVu Sans" pitchFamily="2"/>
                <a:cs typeface="DejaVu Sans" pitchFamily="2"/>
              </a:rPr>
              <a:t/>
            </a:r>
            <a:br>
              <a:rPr lang="ru-RU" sz="1800" b="0" i="0" u="none" strike="noStrike" kern="1200" cap="none" dirty="0">
                <a:ln>
                  <a:noFill/>
                </a:ln>
                <a:solidFill>
                  <a:srgbClr val="000000"/>
                </a:solidFill>
                <a:latin typeface="Liberation Sans" pitchFamily="18"/>
                <a:ea typeface="DejaVu Sans" pitchFamily="2"/>
                <a:cs typeface="DejaVu Sans" pitchFamily="2"/>
              </a:rPr>
            </a:br>
            <a:r>
              <a:rPr lang="en-US" sz="1800" b="1" i="0" u="none" strike="noStrike" kern="1200" cap="none" dirty="0" smtClean="0">
                <a:ln>
                  <a:noFill/>
                </a:ln>
                <a:solidFill>
                  <a:srgbClr val="000000"/>
                </a:solidFill>
                <a:latin typeface="Liberation Sans" pitchFamily="18"/>
                <a:ea typeface="DejaVu Sans" pitchFamily="2"/>
                <a:cs typeface="DejaVu Sans" pitchFamily="2"/>
              </a:rPr>
              <a:t>2d 15h</a:t>
            </a:r>
          </a:p>
          <a:p>
            <a:pPr marL="0" marR="0" lvl="0" indent="0" algn="ctr" rtl="0" hangingPunct="0">
              <a:lnSpc>
                <a:spcPct val="100000"/>
              </a:lnSpc>
              <a:spcBef>
                <a:spcPts val="0"/>
              </a:spcBef>
              <a:spcAft>
                <a:spcPts val="0"/>
              </a:spcAft>
              <a:buNone/>
              <a:tabLst/>
              <a:defRPr>
                <a:solidFill>
                  <a:srgbClr val="000000"/>
                </a:solidFill>
              </a:defRPr>
            </a:pPr>
            <a:endParaRPr lang="ru-RU" sz="1800" b="1" i="0" u="none" strike="noStrike" kern="1200" cap="none" dirty="0">
              <a:ln>
                <a:noFill/>
              </a:ln>
              <a:solidFill>
                <a:srgbClr val="000000"/>
              </a:solidFill>
              <a:latin typeface="Liberation Sans" pitchFamily="18"/>
              <a:ea typeface="DejaVu Sans" pitchFamily="2"/>
              <a:cs typeface="DejaVu Sans" pitchFamily="2"/>
            </a:endParaRPr>
          </a:p>
        </p:txBody>
      </p:sp>
    </p:spTree>
    <p:extLst>
      <p:ext uri="{BB962C8B-B14F-4D97-AF65-F5344CB8AC3E}">
        <p14:creationId xmlns:p14="http://schemas.microsoft.com/office/powerpoint/2010/main" val="1661553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2107BF-C12A-460F-9912-EBFB9BC27EDE}"/>
              </a:ext>
            </a:extLst>
          </p:cNvPr>
          <p:cNvSpPr>
            <a:spLocks noGrp="1"/>
          </p:cNvSpPr>
          <p:nvPr>
            <p:ph type="sldNum" sz="quarter" idx="4"/>
          </p:nvPr>
        </p:nvSpPr>
        <p:spPr/>
        <p:txBody>
          <a:bodyPr/>
          <a:lstStyle/>
          <a:p>
            <a:fld id="{17918391-D411-FE40-AAD7-861AE5233E0E}" type="slidenum">
              <a:rPr lang="en-US" smtClean="0"/>
              <a:pPr/>
              <a:t>7</a:t>
            </a:fld>
            <a:endParaRPr lang="en-US" dirty="0"/>
          </a:p>
        </p:txBody>
      </p:sp>
      <p:sp>
        <p:nvSpPr>
          <p:cNvPr id="7" name="Title 3">
            <a:extLst>
              <a:ext uri="{FF2B5EF4-FFF2-40B4-BE49-F238E27FC236}">
                <a16:creationId xmlns:a16="http://schemas.microsoft.com/office/drawing/2014/main" id="{FD09149D-C845-77C4-94D7-C64A626C9F15}"/>
              </a:ext>
            </a:extLst>
          </p:cNvPr>
          <p:cNvSpPr>
            <a:spLocks noGrp="1"/>
          </p:cNvSpPr>
          <p:nvPr>
            <p:ph type="title"/>
          </p:nvPr>
        </p:nvSpPr>
        <p:spPr>
          <a:xfrm>
            <a:off x="0" y="4272"/>
            <a:ext cx="9141942" cy="1062528"/>
          </a:xfrm>
        </p:spPr>
        <p:txBody>
          <a:bodyPr>
            <a:normAutofit/>
          </a:bodyPr>
          <a:lstStyle/>
          <a:p>
            <a:pPr algn="ctr"/>
            <a:r>
              <a:rPr lang="en-US" sz="5400" dirty="0" smtClean="0">
                <a:latin typeface="Segoe UI Light" panose="020B0502040204020203" pitchFamily="34" charset="0"/>
                <a:cs typeface="Segoe UI Light" panose="020B0502040204020203" pitchFamily="34" charset="0"/>
              </a:rPr>
              <a:t>Step 2: Estimate the load</a:t>
            </a:r>
            <a:endParaRPr lang="en-US" sz="4000" dirty="0">
              <a:latin typeface="Segoe UI Light" panose="020B0502040204020203" pitchFamily="34" charset="0"/>
              <a:cs typeface="Segoe UI Light" panose="020B0502040204020203"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161" y="1066800"/>
            <a:ext cx="7907620" cy="4749970"/>
          </a:xfrm>
          <a:prstGeom prst="rect">
            <a:avLst/>
          </a:prstGeom>
        </p:spPr>
      </p:pic>
      <p:sp>
        <p:nvSpPr>
          <p:cNvPr id="14" name="Подзаголовок 2">
            <a:extLst>
              <a:ext uri="{FF2B5EF4-FFF2-40B4-BE49-F238E27FC236}">
                <a16:creationId xmlns:a16="http://schemas.microsoft.com/office/drawing/2014/main" id="{2D77887C-891E-699B-7D67-7D3F4C0EF1E0}"/>
              </a:ext>
            </a:extLst>
          </p:cNvPr>
          <p:cNvSpPr txBox="1">
            <a:spLocks/>
          </p:cNvSpPr>
          <p:nvPr/>
        </p:nvSpPr>
        <p:spPr>
          <a:xfrm>
            <a:off x="2597707" y="5804548"/>
            <a:ext cx="3946528" cy="438552"/>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ctr"/>
            <a:r>
              <a:rPr lang="en-US" cap="none" dirty="0" smtClean="0">
                <a:solidFill>
                  <a:srgbClr val="0055A0"/>
                </a:solidFill>
                <a:latin typeface="Roboto Slab" pitchFamily="2" charset="0"/>
                <a:ea typeface="Roboto Slab" pitchFamily="2" charset="0"/>
              </a:rPr>
              <a:t>Size of files created during Run 8</a:t>
            </a:r>
            <a:endParaRPr lang="ru-RU" cap="none" dirty="0">
              <a:solidFill>
                <a:srgbClr val="0055A0"/>
              </a:solidFill>
              <a:latin typeface="Roboto Slab" pitchFamily="2" charset="0"/>
              <a:ea typeface="Roboto Slab" pitchFamily="2" charset="0"/>
            </a:endParaRPr>
          </a:p>
        </p:txBody>
      </p:sp>
    </p:spTree>
    <p:extLst>
      <p:ext uri="{BB962C8B-B14F-4D97-AF65-F5344CB8AC3E}">
        <p14:creationId xmlns:p14="http://schemas.microsoft.com/office/powerpoint/2010/main" val="26698501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2107BF-C12A-460F-9912-EBFB9BC27EDE}"/>
              </a:ext>
            </a:extLst>
          </p:cNvPr>
          <p:cNvSpPr>
            <a:spLocks noGrp="1"/>
          </p:cNvSpPr>
          <p:nvPr>
            <p:ph type="sldNum" sz="quarter" idx="4"/>
          </p:nvPr>
        </p:nvSpPr>
        <p:spPr/>
        <p:txBody>
          <a:bodyPr/>
          <a:lstStyle/>
          <a:p>
            <a:fld id="{17918391-D411-FE40-AAD7-861AE5233E0E}" type="slidenum">
              <a:rPr lang="en-US" smtClean="0"/>
              <a:pPr/>
              <a:t>8</a:t>
            </a:fld>
            <a:endParaRPr lang="en-US" dirty="0"/>
          </a:p>
        </p:txBody>
      </p:sp>
      <p:sp>
        <p:nvSpPr>
          <p:cNvPr id="7" name="Title 3">
            <a:extLst>
              <a:ext uri="{FF2B5EF4-FFF2-40B4-BE49-F238E27FC236}">
                <a16:creationId xmlns:a16="http://schemas.microsoft.com/office/drawing/2014/main" id="{FD09149D-C845-77C4-94D7-C64A626C9F15}"/>
              </a:ext>
            </a:extLst>
          </p:cNvPr>
          <p:cNvSpPr>
            <a:spLocks noGrp="1"/>
          </p:cNvSpPr>
          <p:nvPr>
            <p:ph type="title"/>
          </p:nvPr>
        </p:nvSpPr>
        <p:spPr>
          <a:xfrm>
            <a:off x="0" y="4272"/>
            <a:ext cx="9141942" cy="1062528"/>
          </a:xfrm>
        </p:spPr>
        <p:txBody>
          <a:bodyPr>
            <a:normAutofit/>
          </a:bodyPr>
          <a:lstStyle/>
          <a:p>
            <a:pPr algn="ctr"/>
            <a:r>
              <a:rPr lang="en-US" sz="5400" dirty="0" smtClean="0">
                <a:latin typeface="Segoe UI Light" panose="020B0502040204020203" pitchFamily="34" charset="0"/>
                <a:cs typeface="Segoe UI Light" panose="020B0502040204020203" pitchFamily="34" charset="0"/>
              </a:rPr>
              <a:t>Step 2: Raw2Digi job profiling</a:t>
            </a:r>
            <a:endParaRPr lang="en-US" sz="4000" dirty="0">
              <a:latin typeface="Segoe UI Light" panose="020B0502040204020203" pitchFamily="34" charset="0"/>
              <a:cs typeface="Segoe UI Light" panose="020B0502040204020203" pitchFamily="34" charset="0"/>
            </a:endParaRPr>
          </a:p>
        </p:txBody>
      </p:sp>
      <p:pic>
        <p:nvPicPr>
          <p:cNvPr id="8" name="Рисунок 7">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144001" y="983495"/>
            <a:ext cx="8801948" cy="3534717"/>
          </a:xfrm>
          <a:prstGeom prst="rect">
            <a:avLst/>
          </a:prstGeom>
          <a:noFill/>
          <a:ln>
            <a:noFill/>
          </a:ln>
        </p:spPr>
      </p:pic>
      <p:sp>
        <p:nvSpPr>
          <p:cNvPr id="9" name="TextBox 8"/>
          <p:cNvSpPr txBox="1"/>
          <p:nvPr/>
        </p:nvSpPr>
        <p:spPr>
          <a:xfrm>
            <a:off x="4807764" y="4672075"/>
            <a:ext cx="3878457" cy="1182111"/>
          </a:xfrm>
          <a:prstGeom prst="rect">
            <a:avLst/>
          </a:prstGeom>
          <a:noFill/>
          <a:ln w="29160">
            <a:solidFill>
              <a:srgbClr val="FF0000"/>
            </a:solidFill>
            <a:prstDash val="solid"/>
          </a:ln>
        </p:spPr>
        <p:txBody>
          <a:bodyPr vert="horz" wrap="square" lIns="104400" tIns="59400" rIns="104400" bIns="59400" anchorCtr="0" compatLnSpc="0">
            <a:spAutoFit/>
          </a:bodyPr>
          <a:lstStyle/>
          <a:p>
            <a:pPr marL="0" marR="0" lvl="0" indent="0" algn="ctr" rtl="0" hangingPunct="0">
              <a:lnSpc>
                <a:spcPct val="100000"/>
              </a:lnSpc>
              <a:spcBef>
                <a:spcPts val="0"/>
              </a:spcBef>
              <a:spcAft>
                <a:spcPts val="0"/>
              </a:spcAft>
              <a:buNone/>
              <a:tabLst/>
              <a:defRPr sz="1800">
                <a:solidFill>
                  <a:srgbClr val="000000"/>
                </a:solidFill>
              </a:defRPr>
            </a:pPr>
            <a:r>
              <a:rPr lang="ru-RU" sz="1800" b="1" i="0" u="none" strike="noStrike" kern="1200" cap="none">
                <a:ln>
                  <a:noFill/>
                </a:ln>
                <a:solidFill>
                  <a:srgbClr val="000000"/>
                </a:solidFill>
                <a:latin typeface="Liberation Sans" pitchFamily="18"/>
                <a:ea typeface="DejaVu Sans" pitchFamily="2"/>
                <a:cs typeface="DejaVu Sans" pitchFamily="2"/>
              </a:rPr>
              <a:t>Disk usage</a:t>
            </a:r>
          </a:p>
          <a:p>
            <a:pPr marL="0" marR="0" lvl="0" indent="0" algn="ctr" rtl="0" hangingPunct="0">
              <a:lnSpc>
                <a:spcPct val="100000"/>
              </a:lnSpc>
              <a:spcBef>
                <a:spcPts val="0"/>
              </a:spcBef>
              <a:spcAft>
                <a:spcPts val="0"/>
              </a:spcAft>
              <a:buNone/>
              <a:tabLst/>
              <a:defRPr sz="1800">
                <a:solidFill>
                  <a:srgbClr val="000000"/>
                </a:solidFill>
              </a:defRPr>
            </a:pPr>
            <a:r>
              <a:rPr lang="ru-RU" sz="1800" b="0" i="0" u="none" strike="noStrike" kern="1200" cap="none">
                <a:ln>
                  <a:noFill/>
                </a:ln>
                <a:solidFill>
                  <a:srgbClr val="000000"/>
                </a:solidFill>
                <a:latin typeface="Liberation Sans" pitchFamily="18"/>
                <a:ea typeface="DejaVu Sans" pitchFamily="2"/>
                <a:cs typeface="DejaVu Sans" pitchFamily="2"/>
              </a:rPr>
              <a:t>Temporary file: </a:t>
            </a:r>
            <a:r>
              <a:rPr lang="ru-RU" sz="1800" b="1" i="0" u="none" strike="noStrike" kern="1200" cap="none">
                <a:ln>
                  <a:noFill/>
                </a:ln>
                <a:solidFill>
                  <a:srgbClr val="000000"/>
                </a:solidFill>
                <a:latin typeface="Liberation Sans" pitchFamily="18"/>
                <a:ea typeface="DejaVu Sans" pitchFamily="2"/>
                <a:cs typeface="DejaVu Sans" pitchFamily="2"/>
              </a:rPr>
              <a:t>+8 GB</a:t>
            </a:r>
          </a:p>
          <a:p>
            <a:pPr marL="0" marR="0" lvl="0" indent="0" algn="ctr" rtl="0" hangingPunct="0">
              <a:lnSpc>
                <a:spcPct val="100000"/>
              </a:lnSpc>
              <a:spcBef>
                <a:spcPts val="0"/>
              </a:spcBef>
              <a:spcAft>
                <a:spcPts val="0"/>
              </a:spcAft>
              <a:buNone/>
              <a:tabLst/>
              <a:defRPr sz="1800">
                <a:solidFill>
                  <a:srgbClr val="000000"/>
                </a:solidFill>
              </a:defRPr>
            </a:pPr>
            <a:r>
              <a:rPr lang="ru-RU" sz="1800" b="0" i="0" u="none" strike="noStrike" kern="1200" cap="none">
                <a:ln>
                  <a:noFill/>
                </a:ln>
                <a:solidFill>
                  <a:srgbClr val="000000"/>
                </a:solidFill>
                <a:latin typeface="Liberation Sans" pitchFamily="18"/>
                <a:ea typeface="DejaVu Sans" pitchFamily="2"/>
                <a:cs typeface="DejaVu Sans" pitchFamily="2"/>
              </a:rPr>
              <a:t>Result file: </a:t>
            </a:r>
            <a:r>
              <a:rPr lang="ru-RU" sz="1800" b="1" i="0" u="none" strike="noStrike" kern="1200" cap="none">
                <a:ln>
                  <a:noFill/>
                </a:ln>
                <a:solidFill>
                  <a:srgbClr val="000000"/>
                </a:solidFill>
                <a:latin typeface="Liberation Sans" pitchFamily="18"/>
                <a:ea typeface="DejaVu Sans" pitchFamily="2"/>
                <a:cs typeface="DejaVu Sans" pitchFamily="2"/>
              </a:rPr>
              <a:t>800MB</a:t>
            </a:r>
          </a:p>
          <a:p>
            <a:pPr marL="0" marR="0" lvl="0" indent="0" algn="ctr" rtl="0" hangingPunct="0">
              <a:lnSpc>
                <a:spcPct val="100000"/>
              </a:lnSpc>
              <a:spcBef>
                <a:spcPts val="0"/>
              </a:spcBef>
              <a:spcAft>
                <a:spcPts val="0"/>
              </a:spcAft>
              <a:buNone/>
              <a:tabLst/>
              <a:defRPr sz="1800">
                <a:solidFill>
                  <a:srgbClr val="000000"/>
                </a:solidFill>
              </a:defRPr>
            </a:pPr>
            <a:r>
              <a:rPr lang="ru-RU" sz="1800" b="0" i="0" u="none" strike="noStrike" kern="1200" cap="none">
                <a:ln>
                  <a:noFill/>
                </a:ln>
                <a:solidFill>
                  <a:srgbClr val="000000"/>
                </a:solidFill>
                <a:latin typeface="Liberation Sans" pitchFamily="18"/>
                <a:ea typeface="DejaVu Sans" pitchFamily="2"/>
                <a:cs typeface="DejaVu Sans" pitchFamily="2"/>
              </a:rPr>
              <a:t>Total disk usage per 15 GB job: </a:t>
            </a:r>
            <a:r>
              <a:rPr lang="ru-RU" sz="1800" b="1" i="0" u="none" strike="noStrike" kern="1200" cap="none">
                <a:ln>
                  <a:noFill/>
                </a:ln>
                <a:solidFill>
                  <a:srgbClr val="000000"/>
                </a:solidFill>
                <a:latin typeface="Liberation Sans" pitchFamily="18"/>
                <a:ea typeface="DejaVu Sans" pitchFamily="2"/>
                <a:cs typeface="DejaVu Sans" pitchFamily="2"/>
              </a:rPr>
              <a:t>25 GB</a:t>
            </a:r>
          </a:p>
        </p:txBody>
      </p:sp>
      <p:sp>
        <p:nvSpPr>
          <p:cNvPr id="13" name="TextBox 12"/>
          <p:cNvSpPr txBox="1"/>
          <p:nvPr/>
        </p:nvSpPr>
        <p:spPr>
          <a:xfrm>
            <a:off x="4807765" y="6008050"/>
            <a:ext cx="3878457" cy="385417"/>
          </a:xfrm>
          <a:prstGeom prst="rect">
            <a:avLst/>
          </a:prstGeom>
          <a:noFill/>
          <a:ln w="29160">
            <a:solidFill>
              <a:srgbClr val="FF0000"/>
            </a:solidFill>
            <a:prstDash val="solid"/>
          </a:ln>
        </p:spPr>
        <p:txBody>
          <a:bodyPr vert="horz" wrap="square" lIns="104400" tIns="59400" rIns="104400" bIns="59400" anchor="ctr" anchorCtr="0" compatLnSpc="0">
            <a:spAutoFit/>
          </a:bodyPr>
          <a:lstStyle/>
          <a:p>
            <a:pPr marL="0" marR="0" lvl="0" indent="0" algn="ctr" rtl="0" hangingPunct="0">
              <a:lnSpc>
                <a:spcPct val="100000"/>
              </a:lnSpc>
              <a:spcBef>
                <a:spcPts val="0"/>
              </a:spcBef>
              <a:spcAft>
                <a:spcPts val="0"/>
              </a:spcAft>
              <a:buNone/>
              <a:tabLst/>
              <a:defRPr sz="1800">
                <a:solidFill>
                  <a:srgbClr val="000000"/>
                </a:solidFill>
              </a:defRPr>
            </a:pPr>
            <a:r>
              <a:rPr lang="ru-RU" sz="1800" b="0" i="0" u="none" strike="noStrike" kern="1200" cap="none">
                <a:ln>
                  <a:noFill/>
                </a:ln>
                <a:solidFill>
                  <a:srgbClr val="000000"/>
                </a:solidFill>
                <a:latin typeface="Liberation Sans" pitchFamily="18"/>
                <a:ea typeface="DejaVu Sans" pitchFamily="2"/>
                <a:cs typeface="DejaVu Sans" pitchFamily="2"/>
              </a:rPr>
              <a:t>RAM usage : </a:t>
            </a:r>
            <a:r>
              <a:rPr lang="ru-RU" sz="1800" b="1" i="0" u="none" strike="noStrike" kern="1200" cap="none">
                <a:ln>
                  <a:noFill/>
                </a:ln>
                <a:solidFill>
                  <a:srgbClr val="000000"/>
                </a:solidFill>
                <a:latin typeface="Liberation Sans" pitchFamily="18"/>
                <a:ea typeface="DejaVu Sans" pitchFamily="2"/>
                <a:cs typeface="DejaVu Sans" pitchFamily="2"/>
              </a:rPr>
              <a:t>~2GB</a:t>
            </a:r>
          </a:p>
        </p:txBody>
      </p:sp>
      <p:cxnSp>
        <p:nvCxnSpPr>
          <p:cNvPr id="40" name="Прямая соединительная линия 39"/>
          <p:cNvCxnSpPr/>
          <p:nvPr/>
        </p:nvCxnSpPr>
        <p:spPr>
          <a:xfrm flipV="1">
            <a:off x="1541930" y="1485518"/>
            <a:ext cx="0" cy="1292230"/>
          </a:xfrm>
          <a:prstGeom prst="line">
            <a:avLst/>
          </a:prstGeom>
          <a:ln w="9525">
            <a:solidFill>
              <a:srgbClr val="00B05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1" name="Прямая соединительная линия 40"/>
          <p:cNvCxnSpPr/>
          <p:nvPr/>
        </p:nvCxnSpPr>
        <p:spPr>
          <a:xfrm flipH="1">
            <a:off x="1541930" y="1485518"/>
            <a:ext cx="2779058" cy="0"/>
          </a:xfrm>
          <a:prstGeom prst="line">
            <a:avLst/>
          </a:prstGeom>
          <a:ln w="9525">
            <a:solidFill>
              <a:srgbClr val="00B050"/>
            </a:solidFill>
            <a:prstDash val="dash"/>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97713" y="1322238"/>
            <a:ext cx="1473233" cy="650875"/>
          </a:xfrm>
          <a:prstGeom prst="rect">
            <a:avLst/>
          </a:prstGeom>
          <a:solidFill>
            <a:schemeClr val="accent5">
              <a:lumMod val="50000"/>
            </a:schemeClr>
          </a:solidFill>
          <a:ln w="29160">
            <a:solidFill>
              <a:srgbClr val="FF0000"/>
            </a:solidFill>
            <a:prstDash val="solid"/>
          </a:ln>
        </p:spPr>
        <p:txBody>
          <a:bodyPr vert="horz" wrap="square" lIns="104400" tIns="59400" rIns="104400" bIns="59400" anchor="ctr" anchorCtr="0" compatLnSpc="0">
            <a:spAutoFit/>
          </a:bodyPr>
          <a:lstStyle/>
          <a:p>
            <a:pPr marL="0" marR="0" lvl="0" indent="0" algn="ctr" rtl="0" hangingPunct="0">
              <a:lnSpc>
                <a:spcPct val="100000"/>
              </a:lnSpc>
              <a:spcBef>
                <a:spcPts val="0"/>
              </a:spcBef>
              <a:spcAft>
                <a:spcPts val="0"/>
              </a:spcAft>
              <a:buNone/>
              <a:tabLst/>
              <a:defRPr sz="1800">
                <a:solidFill>
                  <a:srgbClr val="000000"/>
                </a:solidFill>
              </a:defRPr>
            </a:pPr>
            <a:r>
              <a:rPr lang="en-US" dirty="0" smtClean="0">
                <a:solidFill>
                  <a:schemeClr val="bg1">
                    <a:lumMod val="95000"/>
                  </a:schemeClr>
                </a:solidFill>
                <a:latin typeface="Liberation Sans" pitchFamily="18"/>
                <a:ea typeface="DejaVu Sans" pitchFamily="2"/>
                <a:cs typeface="DejaVu Sans" pitchFamily="2"/>
              </a:rPr>
              <a:t>Bites read from disk</a:t>
            </a:r>
            <a:endParaRPr lang="ru-RU" sz="1800" b="1" i="0" u="none" strike="noStrike" kern="1200" cap="none" dirty="0">
              <a:ln>
                <a:noFill/>
              </a:ln>
              <a:solidFill>
                <a:schemeClr val="bg1">
                  <a:lumMod val="95000"/>
                </a:schemeClr>
              </a:solidFill>
              <a:latin typeface="Liberation Sans" pitchFamily="18"/>
              <a:ea typeface="DejaVu Sans" pitchFamily="2"/>
              <a:cs typeface="DejaVu Sans" pitchFamily="2"/>
            </a:endParaRPr>
          </a:p>
        </p:txBody>
      </p:sp>
      <p:cxnSp>
        <p:nvCxnSpPr>
          <p:cNvPr id="34" name="Прямая соединительная линия 33"/>
          <p:cNvCxnSpPr/>
          <p:nvPr/>
        </p:nvCxnSpPr>
        <p:spPr>
          <a:xfrm flipH="1">
            <a:off x="1541930" y="2777747"/>
            <a:ext cx="2779058" cy="0"/>
          </a:xfrm>
          <a:prstGeom prst="line">
            <a:avLst/>
          </a:prstGeom>
          <a:ln w="9525">
            <a:solidFill>
              <a:srgbClr val="00B05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8" name="Прямая соединительная линия 37"/>
          <p:cNvCxnSpPr/>
          <p:nvPr/>
        </p:nvCxnSpPr>
        <p:spPr>
          <a:xfrm flipV="1">
            <a:off x="4320988" y="1485518"/>
            <a:ext cx="0" cy="1292230"/>
          </a:xfrm>
          <a:prstGeom prst="line">
            <a:avLst/>
          </a:prstGeom>
          <a:ln w="9525">
            <a:solidFill>
              <a:srgbClr val="00B05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 name="Прямая со стрелкой 10"/>
          <p:cNvCxnSpPr>
            <a:stCxn id="10" idx="3"/>
          </p:cNvCxnSpPr>
          <p:nvPr/>
        </p:nvCxnSpPr>
        <p:spPr>
          <a:xfrm>
            <a:off x="2370946" y="1647676"/>
            <a:ext cx="623266" cy="325437"/>
          </a:xfrm>
          <a:prstGeom prst="straightConnector1">
            <a:avLst/>
          </a:prstGeom>
          <a:ln w="952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523346" y="2425415"/>
            <a:ext cx="1473233" cy="650875"/>
          </a:xfrm>
          <a:prstGeom prst="rect">
            <a:avLst/>
          </a:prstGeom>
          <a:solidFill>
            <a:schemeClr val="accent5">
              <a:lumMod val="50000"/>
            </a:schemeClr>
          </a:solidFill>
          <a:ln w="29160">
            <a:solidFill>
              <a:srgbClr val="FF0000"/>
            </a:solidFill>
            <a:prstDash val="solid"/>
          </a:ln>
        </p:spPr>
        <p:txBody>
          <a:bodyPr vert="horz" wrap="square" lIns="104400" tIns="59400" rIns="104400" bIns="59400" anchor="ctr" anchorCtr="0" compatLnSpc="0">
            <a:spAutoFit/>
          </a:bodyPr>
          <a:lstStyle/>
          <a:p>
            <a:pPr marL="0" marR="0" lvl="0" indent="0" algn="ctr" rtl="0" hangingPunct="0">
              <a:lnSpc>
                <a:spcPct val="100000"/>
              </a:lnSpc>
              <a:spcBef>
                <a:spcPts val="0"/>
              </a:spcBef>
              <a:spcAft>
                <a:spcPts val="0"/>
              </a:spcAft>
              <a:buNone/>
              <a:tabLst/>
              <a:defRPr sz="1800">
                <a:solidFill>
                  <a:srgbClr val="000000"/>
                </a:solidFill>
              </a:defRPr>
            </a:pPr>
            <a:r>
              <a:rPr lang="en-US" dirty="0" smtClean="0">
                <a:solidFill>
                  <a:schemeClr val="bg1">
                    <a:lumMod val="95000"/>
                  </a:schemeClr>
                </a:solidFill>
                <a:latin typeface="Liberation Sans" pitchFamily="18"/>
                <a:ea typeface="DejaVu Sans" pitchFamily="2"/>
                <a:cs typeface="DejaVu Sans" pitchFamily="2"/>
              </a:rPr>
              <a:t>Bites written to disk</a:t>
            </a:r>
            <a:endParaRPr lang="ru-RU" sz="1800" b="1" i="0" u="none" strike="noStrike" kern="1200" cap="none" dirty="0">
              <a:ln>
                <a:noFill/>
              </a:ln>
              <a:solidFill>
                <a:schemeClr val="bg1">
                  <a:lumMod val="95000"/>
                </a:schemeClr>
              </a:solidFill>
              <a:latin typeface="Liberation Sans" pitchFamily="18"/>
              <a:ea typeface="DejaVu Sans" pitchFamily="2"/>
              <a:cs typeface="DejaVu Sans" pitchFamily="2"/>
            </a:endParaRPr>
          </a:p>
        </p:txBody>
      </p:sp>
      <p:cxnSp>
        <p:nvCxnSpPr>
          <p:cNvPr id="14" name="Прямая со стрелкой 13"/>
          <p:cNvCxnSpPr/>
          <p:nvPr/>
        </p:nvCxnSpPr>
        <p:spPr>
          <a:xfrm>
            <a:off x="3996580" y="3076291"/>
            <a:ext cx="216832" cy="258580"/>
          </a:xfrm>
          <a:prstGeom prst="straightConnector1">
            <a:avLst/>
          </a:prstGeom>
          <a:ln w="952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939129" y="3464457"/>
            <a:ext cx="1473233" cy="385417"/>
          </a:xfrm>
          <a:prstGeom prst="rect">
            <a:avLst/>
          </a:prstGeom>
          <a:solidFill>
            <a:schemeClr val="accent5">
              <a:lumMod val="50000"/>
            </a:schemeClr>
          </a:solidFill>
          <a:ln w="29160">
            <a:solidFill>
              <a:srgbClr val="FF0000"/>
            </a:solidFill>
            <a:prstDash val="solid"/>
          </a:ln>
        </p:spPr>
        <p:txBody>
          <a:bodyPr vert="horz" wrap="square" lIns="104400" tIns="59400" rIns="104400" bIns="59400" anchor="ctr" anchorCtr="0" compatLnSpc="0">
            <a:spAutoFit/>
          </a:bodyPr>
          <a:lstStyle/>
          <a:p>
            <a:pPr marL="0" marR="0" lvl="0" indent="0" algn="ctr" rtl="0" hangingPunct="0">
              <a:lnSpc>
                <a:spcPct val="100000"/>
              </a:lnSpc>
              <a:spcBef>
                <a:spcPts val="0"/>
              </a:spcBef>
              <a:spcAft>
                <a:spcPts val="0"/>
              </a:spcAft>
              <a:buNone/>
              <a:tabLst/>
              <a:defRPr sz="1800">
                <a:solidFill>
                  <a:srgbClr val="000000"/>
                </a:solidFill>
              </a:defRPr>
            </a:pPr>
            <a:r>
              <a:rPr lang="en-US" dirty="0" smtClean="0">
                <a:solidFill>
                  <a:schemeClr val="bg1">
                    <a:lumMod val="95000"/>
                  </a:schemeClr>
                </a:solidFill>
                <a:latin typeface="Liberation Sans" pitchFamily="18"/>
                <a:ea typeface="DejaVu Sans" pitchFamily="2"/>
                <a:cs typeface="DejaVu Sans" pitchFamily="2"/>
              </a:rPr>
              <a:t>RAM usage</a:t>
            </a:r>
            <a:endParaRPr lang="ru-RU" sz="1800" b="1" i="0" u="none" strike="noStrike" kern="1200" cap="none" dirty="0">
              <a:ln>
                <a:noFill/>
              </a:ln>
              <a:solidFill>
                <a:schemeClr val="bg1">
                  <a:lumMod val="95000"/>
                </a:schemeClr>
              </a:solidFill>
              <a:latin typeface="Liberation Sans" pitchFamily="18"/>
              <a:ea typeface="DejaVu Sans" pitchFamily="2"/>
              <a:cs typeface="DejaVu Sans" pitchFamily="2"/>
            </a:endParaRPr>
          </a:p>
        </p:txBody>
      </p:sp>
      <p:cxnSp>
        <p:nvCxnSpPr>
          <p:cNvPr id="16" name="Прямая со стрелкой 15"/>
          <p:cNvCxnSpPr/>
          <p:nvPr/>
        </p:nvCxnSpPr>
        <p:spPr>
          <a:xfrm>
            <a:off x="3412362" y="3657165"/>
            <a:ext cx="245238" cy="230284"/>
          </a:xfrm>
          <a:prstGeom prst="straightConnector1">
            <a:avLst/>
          </a:prstGeom>
          <a:ln w="952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a:off x="852888" y="2777747"/>
            <a:ext cx="689041" cy="0"/>
          </a:xfrm>
          <a:prstGeom prst="line">
            <a:avLst/>
          </a:prstGeom>
          <a:ln w="9525">
            <a:solidFill>
              <a:srgbClr val="00B05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3" name="Прямая соединительная линия 22"/>
          <p:cNvCxnSpPr/>
          <p:nvPr/>
        </p:nvCxnSpPr>
        <p:spPr>
          <a:xfrm flipV="1">
            <a:off x="1541929" y="2777747"/>
            <a:ext cx="0" cy="1292229"/>
          </a:xfrm>
          <a:prstGeom prst="line">
            <a:avLst/>
          </a:prstGeom>
          <a:ln w="9525">
            <a:solidFill>
              <a:srgbClr val="00B050"/>
            </a:solidFill>
            <a:prstDash val="dash"/>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44001" y="4961155"/>
            <a:ext cx="2043387" cy="1200329"/>
          </a:xfrm>
          <a:prstGeom prst="rect">
            <a:avLst/>
          </a:prstGeom>
          <a:noFill/>
          <a:ln>
            <a:solidFill>
              <a:srgbClr val="009900"/>
            </a:solidFill>
          </a:ln>
        </p:spPr>
        <p:txBody>
          <a:bodyPr wrap="square" rtlCol="0">
            <a:spAutoFit/>
          </a:bodyPr>
          <a:lstStyle/>
          <a:p>
            <a:r>
              <a:rPr lang="en-US" dirty="0" smtClean="0">
                <a:latin typeface="ColaborateLight" panose="02000503040000020004" pitchFamily="2" charset="0"/>
              </a:rPr>
              <a:t>Initial read of 15GB raw file and creation of temporary 8 GB file</a:t>
            </a:r>
            <a:endParaRPr lang="en-US" b="1" dirty="0" smtClean="0">
              <a:latin typeface="ColaborateLight" panose="02000503040000020004" pitchFamily="2" charset="0"/>
            </a:endParaRPr>
          </a:p>
        </p:txBody>
      </p:sp>
      <p:cxnSp>
        <p:nvCxnSpPr>
          <p:cNvPr id="27" name="Прямая соединительная линия 26"/>
          <p:cNvCxnSpPr/>
          <p:nvPr/>
        </p:nvCxnSpPr>
        <p:spPr>
          <a:xfrm>
            <a:off x="1541929" y="4069976"/>
            <a:ext cx="645459" cy="891179"/>
          </a:xfrm>
          <a:prstGeom prst="line">
            <a:avLst/>
          </a:prstGeom>
          <a:ln w="9525">
            <a:solidFill>
              <a:srgbClr val="00B05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0" name="Прямая соединительная линия 29"/>
          <p:cNvCxnSpPr/>
          <p:nvPr/>
        </p:nvCxnSpPr>
        <p:spPr>
          <a:xfrm flipV="1">
            <a:off x="861852" y="2777746"/>
            <a:ext cx="0" cy="1292229"/>
          </a:xfrm>
          <a:prstGeom prst="line">
            <a:avLst/>
          </a:prstGeom>
          <a:ln w="9525">
            <a:solidFill>
              <a:srgbClr val="00B05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1" name="Прямая соединительная линия 30"/>
          <p:cNvCxnSpPr/>
          <p:nvPr/>
        </p:nvCxnSpPr>
        <p:spPr>
          <a:xfrm flipH="1">
            <a:off x="144001" y="4069976"/>
            <a:ext cx="708887" cy="891179"/>
          </a:xfrm>
          <a:prstGeom prst="line">
            <a:avLst/>
          </a:prstGeom>
          <a:ln w="9525">
            <a:solidFill>
              <a:srgbClr val="00B050"/>
            </a:solidFill>
            <a:prstDash val="dash"/>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4924927" y="1808467"/>
            <a:ext cx="2043387" cy="646331"/>
          </a:xfrm>
          <a:prstGeom prst="rect">
            <a:avLst/>
          </a:prstGeom>
          <a:solidFill>
            <a:schemeClr val="accent6">
              <a:lumMod val="75000"/>
            </a:schemeClr>
          </a:solidFill>
          <a:ln>
            <a:solidFill>
              <a:srgbClr val="009900"/>
            </a:solidFill>
          </a:ln>
        </p:spPr>
        <p:txBody>
          <a:bodyPr wrap="square" rtlCol="0">
            <a:spAutoFit/>
          </a:bodyPr>
          <a:lstStyle/>
          <a:p>
            <a:r>
              <a:rPr lang="en-US" dirty="0" smtClean="0">
                <a:solidFill>
                  <a:schemeClr val="bg1">
                    <a:lumMod val="95000"/>
                  </a:schemeClr>
                </a:solidFill>
                <a:latin typeface="ColaborateLight" panose="02000503040000020004" pitchFamily="2" charset="0"/>
              </a:rPr>
              <a:t>Read raw file and temporary file</a:t>
            </a:r>
            <a:endParaRPr lang="en-US" b="1" dirty="0" smtClean="0">
              <a:solidFill>
                <a:schemeClr val="bg1">
                  <a:lumMod val="95000"/>
                </a:schemeClr>
              </a:solidFill>
              <a:latin typeface="ColaborateLight" panose="02000503040000020004" pitchFamily="2" charset="0"/>
            </a:endParaRPr>
          </a:p>
        </p:txBody>
      </p:sp>
      <p:cxnSp>
        <p:nvCxnSpPr>
          <p:cNvPr id="43" name="Прямая соединительная линия 42"/>
          <p:cNvCxnSpPr/>
          <p:nvPr/>
        </p:nvCxnSpPr>
        <p:spPr>
          <a:xfrm flipH="1" flipV="1">
            <a:off x="4332198" y="1485518"/>
            <a:ext cx="592730" cy="322950"/>
          </a:xfrm>
          <a:prstGeom prst="line">
            <a:avLst/>
          </a:prstGeom>
          <a:ln w="9525">
            <a:solidFill>
              <a:srgbClr val="00B05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6" name="Прямая соединительная линия 45"/>
          <p:cNvCxnSpPr/>
          <p:nvPr/>
        </p:nvCxnSpPr>
        <p:spPr>
          <a:xfrm flipH="1">
            <a:off x="4320988" y="2454798"/>
            <a:ext cx="603939" cy="322950"/>
          </a:xfrm>
          <a:prstGeom prst="line">
            <a:avLst/>
          </a:prstGeom>
          <a:ln w="9525">
            <a:solidFill>
              <a:srgbClr val="00B05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9" name="Прямая соединительная линия 48"/>
          <p:cNvCxnSpPr/>
          <p:nvPr/>
        </p:nvCxnSpPr>
        <p:spPr>
          <a:xfrm flipH="1">
            <a:off x="1549216" y="3413583"/>
            <a:ext cx="2779058" cy="0"/>
          </a:xfrm>
          <a:prstGeom prst="line">
            <a:avLst/>
          </a:prstGeom>
          <a:ln w="9525">
            <a:solidFill>
              <a:srgbClr val="00B05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0" name="Прямая соединительная линия 49"/>
          <p:cNvCxnSpPr/>
          <p:nvPr/>
        </p:nvCxnSpPr>
        <p:spPr>
          <a:xfrm flipH="1">
            <a:off x="1549216" y="3334871"/>
            <a:ext cx="2779058" cy="0"/>
          </a:xfrm>
          <a:prstGeom prst="line">
            <a:avLst/>
          </a:prstGeom>
          <a:ln w="9525">
            <a:solidFill>
              <a:srgbClr val="00B05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4" name="Прямая соединительная линия 53"/>
          <p:cNvCxnSpPr/>
          <p:nvPr/>
        </p:nvCxnSpPr>
        <p:spPr>
          <a:xfrm flipV="1">
            <a:off x="4332198" y="3334871"/>
            <a:ext cx="0" cy="78712"/>
          </a:xfrm>
          <a:prstGeom prst="line">
            <a:avLst/>
          </a:prstGeom>
          <a:ln w="9525">
            <a:solidFill>
              <a:srgbClr val="00B05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Прямая соединительная линия 56"/>
          <p:cNvCxnSpPr/>
          <p:nvPr/>
        </p:nvCxnSpPr>
        <p:spPr>
          <a:xfrm flipH="1">
            <a:off x="4328274" y="3205581"/>
            <a:ext cx="660423" cy="129290"/>
          </a:xfrm>
          <a:prstGeom prst="line">
            <a:avLst/>
          </a:prstGeom>
          <a:ln w="9525">
            <a:solidFill>
              <a:srgbClr val="00B050"/>
            </a:solidFill>
            <a:prstDash val="dash"/>
          </a:ln>
          <a:effectLst/>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4988697" y="3189561"/>
            <a:ext cx="2483885" cy="369332"/>
          </a:xfrm>
          <a:prstGeom prst="rect">
            <a:avLst/>
          </a:prstGeom>
          <a:solidFill>
            <a:schemeClr val="accent6">
              <a:lumMod val="75000"/>
            </a:schemeClr>
          </a:solidFill>
          <a:ln>
            <a:solidFill>
              <a:srgbClr val="009900"/>
            </a:solidFill>
          </a:ln>
        </p:spPr>
        <p:txBody>
          <a:bodyPr wrap="square" rtlCol="0">
            <a:spAutoFit/>
          </a:bodyPr>
          <a:lstStyle/>
          <a:p>
            <a:r>
              <a:rPr lang="en-US" dirty="0" smtClean="0">
                <a:solidFill>
                  <a:schemeClr val="bg1">
                    <a:lumMod val="95000"/>
                  </a:schemeClr>
                </a:solidFill>
                <a:latin typeface="ColaborateLight" panose="02000503040000020004" pitchFamily="2" charset="0"/>
              </a:rPr>
              <a:t>Write resulting Digi file</a:t>
            </a:r>
            <a:endParaRPr lang="en-US" b="1" dirty="0" smtClean="0">
              <a:solidFill>
                <a:schemeClr val="bg1">
                  <a:lumMod val="95000"/>
                </a:schemeClr>
              </a:solidFill>
              <a:latin typeface="ColaborateLight" panose="02000503040000020004" pitchFamily="2" charset="0"/>
            </a:endParaRPr>
          </a:p>
        </p:txBody>
      </p:sp>
      <p:cxnSp>
        <p:nvCxnSpPr>
          <p:cNvPr id="62" name="Прямая соединительная линия 61"/>
          <p:cNvCxnSpPr/>
          <p:nvPr/>
        </p:nvCxnSpPr>
        <p:spPr>
          <a:xfrm flipH="1" flipV="1">
            <a:off x="4335560" y="3413583"/>
            <a:ext cx="657062" cy="145310"/>
          </a:xfrm>
          <a:prstGeom prst="line">
            <a:avLst/>
          </a:prstGeom>
          <a:ln w="9525">
            <a:solidFill>
              <a:srgbClr val="00B050"/>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514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6"/>
                                        </p:tgtEl>
                                      </p:cBhvr>
                                    </p:animEffect>
                                    <p:set>
                                      <p:cBhvr>
                                        <p:cTn id="22" dur="1" fill="hold">
                                          <p:stCondLst>
                                            <p:cond delay="499"/>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10"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par>
                                <p:cTn id="48" presetID="10" presetClass="entr" presetSubtype="0" fill="hold"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childTnLst>
                                </p:cTn>
                              </p:par>
                              <p:par>
                                <p:cTn id="51" presetID="10" presetClass="entr" presetSubtype="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par>
                                <p:cTn id="54" presetID="10" presetClass="entr" presetSubtype="0" fill="hold"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500"/>
                                        <p:tgtEl>
                                          <p:spTgt spid="40"/>
                                        </p:tgtEl>
                                      </p:cBhvr>
                                    </p:animEffect>
                                  </p:childTnLst>
                                </p:cTn>
                              </p:par>
                              <p:par>
                                <p:cTn id="57" presetID="10" presetClass="entr" presetSubtype="0" fill="hold" nodeType="with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500"/>
                                        <p:tgtEl>
                                          <p:spTgt spid="43"/>
                                        </p:tgtEl>
                                      </p:cBhvr>
                                    </p:animEffect>
                                  </p:childTnLst>
                                </p:cTn>
                              </p:par>
                              <p:par>
                                <p:cTn id="60" presetID="10" presetClass="entr" presetSubtype="0" fill="hold" nodeType="with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500"/>
                                        <p:tgtEl>
                                          <p:spTgt spid="4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fade">
                                      <p:cBhvr>
                                        <p:cTn id="65" dur="500"/>
                                        <p:tgtEl>
                                          <p:spTgt spid="4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fade">
                                      <p:cBhvr>
                                        <p:cTn id="70" dur="500"/>
                                        <p:tgtEl>
                                          <p:spTgt spid="49"/>
                                        </p:tgtEl>
                                      </p:cBhvr>
                                    </p:animEffect>
                                  </p:childTnLst>
                                </p:cTn>
                              </p:par>
                              <p:par>
                                <p:cTn id="71" presetID="10" presetClass="entr" presetSubtype="0" fill="hold" nodeType="with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fade">
                                      <p:cBhvr>
                                        <p:cTn id="73" dur="500"/>
                                        <p:tgtEl>
                                          <p:spTgt spid="50"/>
                                        </p:tgtEl>
                                      </p:cBhvr>
                                    </p:animEffect>
                                  </p:childTnLst>
                                </p:cTn>
                              </p:par>
                              <p:par>
                                <p:cTn id="74" presetID="10" presetClass="entr" presetSubtype="0" fill="hold" nodeType="withEffect">
                                  <p:stCondLst>
                                    <p:cond delay="0"/>
                                  </p:stCondLst>
                                  <p:childTnLst>
                                    <p:set>
                                      <p:cBhvr>
                                        <p:cTn id="75" dur="1" fill="hold">
                                          <p:stCondLst>
                                            <p:cond delay="0"/>
                                          </p:stCondLst>
                                        </p:cTn>
                                        <p:tgtEl>
                                          <p:spTgt spid="54"/>
                                        </p:tgtEl>
                                        <p:attrNameLst>
                                          <p:attrName>style.visibility</p:attrName>
                                        </p:attrNameLst>
                                      </p:cBhvr>
                                      <p:to>
                                        <p:strVal val="visible"/>
                                      </p:to>
                                    </p:set>
                                    <p:animEffect transition="in" filter="fade">
                                      <p:cBhvr>
                                        <p:cTn id="76" dur="500"/>
                                        <p:tgtEl>
                                          <p:spTgt spid="54"/>
                                        </p:tgtEl>
                                      </p:cBhvr>
                                    </p:animEffect>
                                  </p:childTnLst>
                                </p:cTn>
                              </p:par>
                              <p:par>
                                <p:cTn id="77" presetID="10" presetClass="entr" presetSubtype="0" fill="hold" nodeType="with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childTnLst>
                                </p:cTn>
                              </p:par>
                              <p:par>
                                <p:cTn id="80" presetID="10" presetClass="entr" presetSubtype="0" fill="hold" nodeType="with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500"/>
                                        <p:tgtEl>
                                          <p:spTgt spid="6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500"/>
                                        <p:tgtEl>
                                          <p:spTgt spid="60"/>
                                        </p:tgtEl>
                                      </p:cBhvr>
                                    </p:animEffec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13"/>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0" grpId="0" animBg="1"/>
      <p:bldP spid="12" grpId="0" animBg="1"/>
      <p:bldP spid="15" grpId="0" animBg="1"/>
      <p:bldP spid="26" grpId="0" animBg="1"/>
      <p:bldP spid="42" grpId="0" animBg="1"/>
      <p:bldP spid="6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2107BF-C12A-460F-9912-EBFB9BC27EDE}"/>
              </a:ext>
            </a:extLst>
          </p:cNvPr>
          <p:cNvSpPr>
            <a:spLocks noGrp="1"/>
          </p:cNvSpPr>
          <p:nvPr>
            <p:ph type="sldNum" sz="quarter" idx="4"/>
          </p:nvPr>
        </p:nvSpPr>
        <p:spPr/>
        <p:txBody>
          <a:bodyPr/>
          <a:lstStyle/>
          <a:p>
            <a:fld id="{17918391-D411-FE40-AAD7-861AE5233E0E}" type="slidenum">
              <a:rPr lang="en-US" smtClean="0"/>
              <a:pPr/>
              <a:t>9</a:t>
            </a:fld>
            <a:endParaRPr lang="en-US" dirty="0"/>
          </a:p>
        </p:txBody>
      </p:sp>
      <p:sp>
        <p:nvSpPr>
          <p:cNvPr id="7" name="Title 3">
            <a:extLst>
              <a:ext uri="{FF2B5EF4-FFF2-40B4-BE49-F238E27FC236}">
                <a16:creationId xmlns:a16="http://schemas.microsoft.com/office/drawing/2014/main" id="{FD09149D-C845-77C4-94D7-C64A626C9F15}"/>
              </a:ext>
            </a:extLst>
          </p:cNvPr>
          <p:cNvSpPr>
            <a:spLocks noGrp="1"/>
          </p:cNvSpPr>
          <p:nvPr>
            <p:ph type="title"/>
          </p:nvPr>
        </p:nvSpPr>
        <p:spPr>
          <a:xfrm>
            <a:off x="0" y="4272"/>
            <a:ext cx="9141942" cy="1062528"/>
          </a:xfrm>
        </p:spPr>
        <p:txBody>
          <a:bodyPr>
            <a:normAutofit/>
          </a:bodyPr>
          <a:lstStyle/>
          <a:p>
            <a:pPr algn="ctr"/>
            <a:r>
              <a:rPr lang="en-US" sz="5400" dirty="0" smtClean="0">
                <a:latin typeface="Segoe UI Light" panose="020B0502040204020203" pitchFamily="34" charset="0"/>
                <a:cs typeface="Segoe UI Light" panose="020B0502040204020203" pitchFamily="34" charset="0"/>
              </a:rPr>
              <a:t>Step 2: Raw file size sorted</a:t>
            </a:r>
            <a:endParaRPr lang="en-US" sz="4000" dirty="0">
              <a:latin typeface="Segoe UI Light" panose="020B0502040204020203" pitchFamily="34" charset="0"/>
              <a:cs typeface="Segoe UI Light" panose="020B0502040204020203" pitchFamily="34" charset="0"/>
            </a:endParaRPr>
          </a:p>
        </p:txBody>
      </p:sp>
      <p:pic>
        <p:nvPicPr>
          <p:cNvPr id="6" name="Рисунок 5">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206488" y="1609990"/>
            <a:ext cx="8674854" cy="3641400"/>
          </a:xfrm>
          <a:prstGeom prst="rect">
            <a:avLst/>
          </a:prstGeom>
          <a:noFill/>
          <a:ln>
            <a:noFill/>
          </a:ln>
        </p:spPr>
      </p:pic>
      <p:sp>
        <p:nvSpPr>
          <p:cNvPr id="8" name="Прямая соединительная линия 7"/>
          <p:cNvSpPr/>
          <p:nvPr/>
        </p:nvSpPr>
        <p:spPr>
          <a:xfrm flipV="1">
            <a:off x="2016299" y="1380515"/>
            <a:ext cx="0" cy="3717720"/>
          </a:xfrm>
          <a:prstGeom prst="line">
            <a:avLst/>
          </a:prstGeom>
          <a:noFill/>
          <a:ln w="19080">
            <a:solidFill>
              <a:srgbClr val="000000"/>
            </a:solidFill>
            <a:custDash>
              <a:ds d="197000" sp="197000"/>
            </a:custDash>
          </a:ln>
        </p:spPr>
        <p:txBody>
          <a:bodyPr vert="horz" wrap="none" lIns="99360" tIns="54360" rIns="99360" bIns="54360" anchor="ctr" anchorCtr="0" compatLnSpc="0"/>
          <a:lstStyle/>
          <a:p>
            <a:pPr marL="0" marR="0" lvl="0" indent="0" rtl="0" hangingPunct="0">
              <a:lnSpc>
                <a:spcPct val="100000"/>
              </a:lnSpc>
              <a:spcBef>
                <a:spcPts val="0"/>
              </a:spcBef>
              <a:spcAft>
                <a:spcPts val="0"/>
              </a:spcAft>
              <a:buNone/>
              <a:tabLst/>
            </a:pPr>
            <a:endParaRPr lang="ru-RU" sz="1800" b="0" i="0" u="none" strike="noStrike" kern="1200" cap="none">
              <a:ln>
                <a:noFill/>
              </a:ln>
              <a:latin typeface="Liberation Sans" pitchFamily="18"/>
              <a:ea typeface="DejaVu Sans" pitchFamily="2"/>
              <a:cs typeface="DejaVu Sans" pitchFamily="2"/>
            </a:endParaRPr>
          </a:p>
        </p:txBody>
      </p:sp>
      <p:sp>
        <p:nvSpPr>
          <p:cNvPr id="9" name="Прямая соединительная линия 8"/>
          <p:cNvSpPr/>
          <p:nvPr/>
        </p:nvSpPr>
        <p:spPr>
          <a:xfrm flipV="1">
            <a:off x="8293281" y="1571830"/>
            <a:ext cx="0" cy="3717720"/>
          </a:xfrm>
          <a:prstGeom prst="line">
            <a:avLst/>
          </a:prstGeom>
          <a:noFill/>
          <a:ln w="19080">
            <a:solidFill>
              <a:srgbClr val="000000"/>
            </a:solidFill>
            <a:custDash>
              <a:ds d="197000" sp="197000"/>
            </a:custDash>
          </a:ln>
        </p:spPr>
        <p:txBody>
          <a:bodyPr vert="horz" wrap="none" lIns="99360" tIns="54360" rIns="99360" bIns="54360" anchor="ctr" anchorCtr="0" compatLnSpc="0"/>
          <a:lstStyle/>
          <a:p>
            <a:pPr marL="0" marR="0" lvl="0" indent="0" rtl="0" hangingPunct="0">
              <a:lnSpc>
                <a:spcPct val="100000"/>
              </a:lnSpc>
              <a:spcBef>
                <a:spcPts val="0"/>
              </a:spcBef>
              <a:spcAft>
                <a:spcPts val="0"/>
              </a:spcAft>
              <a:buNone/>
              <a:tabLst/>
            </a:pPr>
            <a:endParaRPr lang="ru-RU" sz="1800" b="0" i="0" u="none" strike="noStrike" kern="1200" cap="none">
              <a:ln>
                <a:noFill/>
              </a:ln>
              <a:latin typeface="Liberation Sans" pitchFamily="18"/>
              <a:ea typeface="DejaVu Sans" pitchFamily="2"/>
              <a:cs typeface="DejaVu Sans" pitchFamily="2"/>
            </a:endParaRPr>
          </a:p>
        </p:txBody>
      </p:sp>
      <p:sp>
        <p:nvSpPr>
          <p:cNvPr id="11" name="TextBox 10"/>
          <p:cNvSpPr txBox="1"/>
          <p:nvPr/>
        </p:nvSpPr>
        <p:spPr>
          <a:xfrm>
            <a:off x="7023851" y="3302566"/>
            <a:ext cx="919366" cy="591884"/>
          </a:xfrm>
          <a:prstGeom prst="rect">
            <a:avLst/>
          </a:prstGeom>
          <a:solidFill>
            <a:schemeClr val="bg1"/>
          </a:solidFill>
          <a:ln w="29160">
            <a:solidFill>
              <a:srgbClr val="FF0000"/>
            </a:solidFill>
            <a:prstDash val="solid"/>
          </a:ln>
        </p:spPr>
        <p:txBody>
          <a:bodyPr vert="horz" wrap="none" lIns="104400" tIns="59400" rIns="104400" bIns="59400" anchorCtr="0" compatLnSpc="0">
            <a:spAutoFit/>
          </a:bodyPr>
          <a:lstStyle/>
          <a:p>
            <a:pPr marL="0" marR="0" lvl="0" indent="0" algn="ctr" rtl="0" hangingPunct="0">
              <a:lnSpc>
                <a:spcPct val="100000"/>
              </a:lnSpc>
              <a:spcBef>
                <a:spcPts val="0"/>
              </a:spcBef>
              <a:spcAft>
                <a:spcPts val="0"/>
              </a:spcAft>
              <a:buNone/>
              <a:tabLst/>
              <a:defRPr>
                <a:solidFill>
                  <a:srgbClr val="000000"/>
                </a:solidFill>
              </a:defRPr>
            </a:pPr>
            <a:r>
              <a:rPr lang="ru-RU" sz="1600" b="0" i="0" u="none" strike="noStrike" kern="1200" cap="none" dirty="0">
                <a:ln>
                  <a:noFill/>
                </a:ln>
                <a:solidFill>
                  <a:srgbClr val="000000"/>
                </a:solidFill>
                <a:latin typeface="Liberation Sans" pitchFamily="18"/>
                <a:ea typeface="DejaVu Sans" pitchFamily="2"/>
                <a:cs typeface="DejaVu Sans" pitchFamily="2"/>
              </a:rPr>
              <a:t>1%</a:t>
            </a:r>
          </a:p>
          <a:p>
            <a:pPr marL="0" marR="0" lvl="0" indent="0" algn="ctr" rtl="0" hangingPunct="0">
              <a:lnSpc>
                <a:spcPct val="100000"/>
              </a:lnSpc>
              <a:spcBef>
                <a:spcPts val="0"/>
              </a:spcBef>
              <a:spcAft>
                <a:spcPts val="0"/>
              </a:spcAft>
              <a:buNone/>
              <a:tabLst/>
              <a:defRPr>
                <a:solidFill>
                  <a:srgbClr val="000000"/>
                </a:solidFill>
              </a:defRPr>
            </a:pPr>
            <a:r>
              <a:rPr lang="ru-RU" sz="1600" b="0" i="0" u="none" strike="noStrike" kern="1200" cap="none" dirty="0">
                <a:ln>
                  <a:noFill/>
                </a:ln>
                <a:solidFill>
                  <a:srgbClr val="000000"/>
                </a:solidFill>
                <a:latin typeface="Liberation Sans" pitchFamily="18"/>
                <a:ea typeface="DejaVu Sans" pitchFamily="2"/>
                <a:cs typeface="DejaVu Sans" pitchFamily="2"/>
              </a:rPr>
              <a:t>&gt; 16 GB</a:t>
            </a:r>
          </a:p>
        </p:txBody>
      </p:sp>
      <p:sp>
        <p:nvSpPr>
          <p:cNvPr id="12" name="TextBox 11"/>
          <p:cNvSpPr txBox="1"/>
          <p:nvPr/>
        </p:nvSpPr>
        <p:spPr>
          <a:xfrm>
            <a:off x="3693099" y="3302566"/>
            <a:ext cx="1025870" cy="591884"/>
          </a:xfrm>
          <a:prstGeom prst="rect">
            <a:avLst/>
          </a:prstGeom>
          <a:solidFill>
            <a:schemeClr val="bg1"/>
          </a:solidFill>
          <a:ln w="29160">
            <a:solidFill>
              <a:srgbClr val="FF0000"/>
            </a:solidFill>
            <a:prstDash val="solid"/>
          </a:ln>
        </p:spPr>
        <p:txBody>
          <a:bodyPr vert="horz" wrap="none" lIns="104400" tIns="59400" rIns="104400" bIns="59400" anchorCtr="0" compatLnSpc="0">
            <a:spAutoFit/>
          </a:bodyPr>
          <a:lstStyle/>
          <a:p>
            <a:pPr marL="0" marR="0" lvl="0" indent="0" algn="ctr" rtl="0" hangingPunct="0">
              <a:lnSpc>
                <a:spcPct val="100000"/>
              </a:lnSpc>
              <a:spcBef>
                <a:spcPts val="0"/>
              </a:spcBef>
              <a:spcAft>
                <a:spcPts val="0"/>
              </a:spcAft>
              <a:buNone/>
              <a:tabLst/>
              <a:defRPr>
                <a:solidFill>
                  <a:srgbClr val="000000"/>
                </a:solidFill>
              </a:defRPr>
            </a:pPr>
            <a:r>
              <a:rPr lang="ru-RU" sz="1600" b="0" i="0" u="none" strike="noStrike" kern="1200" cap="none" dirty="0">
                <a:ln>
                  <a:noFill/>
                </a:ln>
                <a:solidFill>
                  <a:srgbClr val="000000"/>
                </a:solidFill>
                <a:latin typeface="Liberation Sans" pitchFamily="18"/>
                <a:ea typeface="DejaVu Sans" pitchFamily="2"/>
                <a:cs typeface="DejaVu Sans" pitchFamily="2"/>
              </a:rPr>
              <a:t>84%</a:t>
            </a:r>
            <a:br>
              <a:rPr lang="ru-RU" sz="1600" b="0" i="0" u="none" strike="noStrike" kern="1200" cap="none" dirty="0">
                <a:ln>
                  <a:noFill/>
                </a:ln>
                <a:solidFill>
                  <a:srgbClr val="000000"/>
                </a:solidFill>
                <a:latin typeface="Liberation Sans" pitchFamily="18"/>
                <a:ea typeface="DejaVu Sans" pitchFamily="2"/>
                <a:cs typeface="DejaVu Sans" pitchFamily="2"/>
              </a:rPr>
            </a:br>
            <a:r>
              <a:rPr lang="ru-RU" sz="1600" b="0" i="0" u="none" strike="noStrike" kern="1200" cap="none" dirty="0">
                <a:ln>
                  <a:noFill/>
                </a:ln>
                <a:solidFill>
                  <a:srgbClr val="000000"/>
                </a:solidFill>
                <a:latin typeface="Liberation Sans" pitchFamily="18"/>
                <a:ea typeface="DejaVu Sans" pitchFamily="2"/>
                <a:cs typeface="DejaVu Sans" pitchFamily="2"/>
              </a:rPr>
              <a:t>14-16 GB</a:t>
            </a:r>
          </a:p>
        </p:txBody>
      </p:sp>
      <p:sp>
        <p:nvSpPr>
          <p:cNvPr id="13" name="TextBox 12"/>
          <p:cNvSpPr txBox="1"/>
          <p:nvPr/>
        </p:nvSpPr>
        <p:spPr>
          <a:xfrm>
            <a:off x="977152" y="3278797"/>
            <a:ext cx="947967" cy="591884"/>
          </a:xfrm>
          <a:prstGeom prst="rect">
            <a:avLst/>
          </a:prstGeom>
          <a:solidFill>
            <a:schemeClr val="bg1"/>
          </a:solidFill>
          <a:ln w="29160">
            <a:solidFill>
              <a:srgbClr val="FF0000"/>
            </a:solidFill>
            <a:prstDash val="solid"/>
          </a:ln>
        </p:spPr>
        <p:txBody>
          <a:bodyPr vert="horz" wrap="square" lIns="104400" tIns="59400" rIns="104400" bIns="59400" anchorCtr="0" compatLnSpc="0">
            <a:spAutoFit/>
          </a:bodyPr>
          <a:lstStyle/>
          <a:p>
            <a:pPr marL="0" marR="0" lvl="0" indent="0" algn="ctr" rtl="0" hangingPunct="0">
              <a:lnSpc>
                <a:spcPct val="100000"/>
              </a:lnSpc>
              <a:spcBef>
                <a:spcPts val="0"/>
              </a:spcBef>
              <a:spcAft>
                <a:spcPts val="0"/>
              </a:spcAft>
              <a:buNone/>
              <a:tabLst/>
              <a:defRPr>
                <a:solidFill>
                  <a:srgbClr val="000000"/>
                </a:solidFill>
              </a:defRPr>
            </a:pPr>
            <a:r>
              <a:rPr lang="ru-RU" sz="1600" b="0" i="0" u="none" strike="noStrike" kern="1200" cap="none" dirty="0">
                <a:ln>
                  <a:noFill/>
                </a:ln>
                <a:solidFill>
                  <a:srgbClr val="000000"/>
                </a:solidFill>
                <a:latin typeface="Liberation Sans" pitchFamily="18"/>
                <a:ea typeface="DejaVu Sans" pitchFamily="2"/>
                <a:cs typeface="DejaVu Sans" pitchFamily="2"/>
              </a:rPr>
              <a:t>15%</a:t>
            </a:r>
            <a:br>
              <a:rPr lang="ru-RU" sz="1600" b="0" i="0" u="none" strike="noStrike" kern="1200" cap="none" dirty="0">
                <a:ln>
                  <a:noFill/>
                </a:ln>
                <a:solidFill>
                  <a:srgbClr val="000000"/>
                </a:solidFill>
                <a:latin typeface="Liberation Sans" pitchFamily="18"/>
                <a:ea typeface="DejaVu Sans" pitchFamily="2"/>
                <a:cs typeface="DejaVu Sans" pitchFamily="2"/>
              </a:rPr>
            </a:br>
            <a:r>
              <a:rPr lang="ru-RU" sz="1600" b="0" i="0" u="none" strike="noStrike" kern="1200" cap="none" dirty="0">
                <a:ln>
                  <a:noFill/>
                </a:ln>
                <a:solidFill>
                  <a:srgbClr val="000000"/>
                </a:solidFill>
                <a:latin typeface="Liberation Sans" pitchFamily="18"/>
                <a:ea typeface="DejaVu Sans" pitchFamily="2"/>
                <a:cs typeface="DejaVu Sans" pitchFamily="2"/>
              </a:rPr>
              <a:t>&lt; 14 GB</a:t>
            </a:r>
          </a:p>
        </p:txBody>
      </p:sp>
      <p:sp>
        <p:nvSpPr>
          <p:cNvPr id="15" name="Прямая соединительная линия 14"/>
          <p:cNvSpPr/>
          <p:nvPr/>
        </p:nvSpPr>
        <p:spPr>
          <a:xfrm flipV="1">
            <a:off x="7943218" y="3603810"/>
            <a:ext cx="350063" cy="0"/>
          </a:xfrm>
          <a:prstGeom prst="line">
            <a:avLst/>
          </a:prstGeom>
          <a:noFill/>
          <a:ln w="29160">
            <a:solidFill>
              <a:srgbClr val="FF0000"/>
            </a:solidFill>
            <a:prstDash val="solid"/>
            <a:tailEnd type="arrow"/>
          </a:ln>
        </p:spPr>
        <p:txBody>
          <a:bodyPr vert="horz" wrap="none" lIns="104400" tIns="59400" rIns="104400" bIns="59400" anchor="ctr" anchorCtr="0" compatLnSpc="0"/>
          <a:lstStyle/>
          <a:p>
            <a:pPr marL="0" marR="0" lvl="0" indent="0" rtl="0" hangingPunct="0">
              <a:lnSpc>
                <a:spcPct val="100000"/>
              </a:lnSpc>
              <a:spcBef>
                <a:spcPts val="0"/>
              </a:spcBef>
              <a:spcAft>
                <a:spcPts val="0"/>
              </a:spcAft>
              <a:buNone/>
              <a:tabLst/>
            </a:pPr>
            <a:endParaRPr lang="ru-RU" sz="1800" b="0" i="0" u="none" strike="noStrike" kern="1200" cap="none">
              <a:ln>
                <a:noFill/>
              </a:ln>
              <a:latin typeface="Liberation Sans" pitchFamily="18"/>
              <a:ea typeface="DejaVu Sans" pitchFamily="2"/>
              <a:cs typeface="DejaVu Sans" pitchFamily="2"/>
            </a:endParaRPr>
          </a:p>
        </p:txBody>
      </p:sp>
      <p:sp>
        <p:nvSpPr>
          <p:cNvPr id="16" name="TextBox 15"/>
          <p:cNvSpPr txBox="1"/>
          <p:nvPr/>
        </p:nvSpPr>
        <p:spPr>
          <a:xfrm>
            <a:off x="977153" y="4062486"/>
            <a:ext cx="7316128" cy="424402"/>
          </a:xfrm>
          <a:prstGeom prst="rect">
            <a:avLst/>
          </a:prstGeom>
          <a:solidFill>
            <a:schemeClr val="bg1"/>
          </a:solidFill>
          <a:ln w="29160">
            <a:solidFill>
              <a:srgbClr val="00B050"/>
            </a:solidFill>
            <a:prstDash val="solid"/>
          </a:ln>
        </p:spPr>
        <p:txBody>
          <a:bodyPr vert="horz" wrap="square" lIns="104400" tIns="59400" rIns="104400" bIns="59400" anchorCtr="0" compatLnSpc="0">
            <a:spAutoFit/>
          </a:bodyPr>
          <a:lstStyle/>
          <a:p>
            <a:pPr algn="ctr"/>
            <a:r>
              <a:rPr lang="en-US" dirty="0">
                <a:solidFill>
                  <a:srgbClr val="0055A0"/>
                </a:solidFill>
                <a:latin typeface="Roboto Slab" pitchFamily="2" charset="0"/>
                <a:ea typeface="Roboto Slab" pitchFamily="2" charset="0"/>
              </a:rPr>
              <a:t>Tier1, NICA cluster</a:t>
            </a:r>
            <a:endParaRPr lang="ru-RU" dirty="0">
              <a:solidFill>
                <a:srgbClr val="0055A0"/>
              </a:solidFill>
              <a:latin typeface="Roboto Slab" pitchFamily="2" charset="0"/>
              <a:ea typeface="Roboto Slab" pitchFamily="2" charset="0"/>
            </a:endParaRPr>
          </a:p>
        </p:txBody>
      </p:sp>
      <p:sp>
        <p:nvSpPr>
          <p:cNvPr id="17" name="TextBox 16"/>
          <p:cNvSpPr txBox="1"/>
          <p:nvPr/>
        </p:nvSpPr>
        <p:spPr>
          <a:xfrm>
            <a:off x="7943217" y="2266817"/>
            <a:ext cx="1174376" cy="424402"/>
          </a:xfrm>
          <a:prstGeom prst="rect">
            <a:avLst/>
          </a:prstGeom>
          <a:solidFill>
            <a:schemeClr val="bg1"/>
          </a:solidFill>
          <a:ln w="29160">
            <a:solidFill>
              <a:srgbClr val="00B050"/>
            </a:solidFill>
            <a:prstDash val="solid"/>
          </a:ln>
        </p:spPr>
        <p:txBody>
          <a:bodyPr vert="horz" wrap="square" lIns="104400" tIns="59400" rIns="104400" bIns="59400" anchorCtr="0" compatLnSpc="0">
            <a:spAutoFit/>
          </a:bodyPr>
          <a:lstStyle/>
          <a:p>
            <a:pPr algn="ctr"/>
            <a:r>
              <a:rPr lang="en-US" dirty="0" smtClean="0">
                <a:solidFill>
                  <a:srgbClr val="0055A0"/>
                </a:solidFill>
                <a:latin typeface="Roboto Slab" pitchFamily="2" charset="0"/>
                <a:ea typeface="Roboto Slab" pitchFamily="2" charset="0"/>
              </a:rPr>
              <a:t>Govorun</a:t>
            </a:r>
            <a:endParaRPr lang="ru-RU" dirty="0">
              <a:solidFill>
                <a:srgbClr val="0055A0"/>
              </a:solidFill>
              <a:latin typeface="Roboto Slab" pitchFamily="2" charset="0"/>
              <a:ea typeface="Roboto Slab" pitchFamily="2" charset="0"/>
            </a:endParaRPr>
          </a:p>
        </p:txBody>
      </p:sp>
      <p:sp>
        <p:nvSpPr>
          <p:cNvPr id="18" name="TextBox 17"/>
          <p:cNvSpPr txBox="1"/>
          <p:nvPr/>
        </p:nvSpPr>
        <p:spPr>
          <a:xfrm>
            <a:off x="1230612" y="5327710"/>
            <a:ext cx="3955446" cy="1200329"/>
          </a:xfrm>
          <a:prstGeom prst="rect">
            <a:avLst/>
          </a:prstGeom>
          <a:noFill/>
          <a:ln>
            <a:solidFill>
              <a:srgbClr val="009900"/>
            </a:solidFill>
          </a:ln>
        </p:spPr>
        <p:txBody>
          <a:bodyPr wrap="square" rtlCol="0">
            <a:spAutoFit/>
          </a:bodyPr>
          <a:lstStyle/>
          <a:p>
            <a:r>
              <a:rPr lang="en-US" dirty="0" smtClean="0">
                <a:latin typeface="ColaborateLight" panose="02000503040000020004" pitchFamily="2" charset="0"/>
              </a:rPr>
              <a:t>Only Govorun can efficiently process jobs with more than 30 GB of disk usage per one CPU core due to avalability of Luster storage attached to each worknode.</a:t>
            </a:r>
            <a:endParaRPr lang="en-US" b="1" dirty="0" smtClean="0">
              <a:latin typeface="ColaborateLight" panose="02000503040000020004" pitchFamily="2" charset="0"/>
            </a:endParaRPr>
          </a:p>
        </p:txBody>
      </p:sp>
      <p:sp>
        <p:nvSpPr>
          <p:cNvPr id="19" name="TextBox 18"/>
          <p:cNvSpPr txBox="1"/>
          <p:nvPr/>
        </p:nvSpPr>
        <p:spPr>
          <a:xfrm>
            <a:off x="5338458" y="5327710"/>
            <a:ext cx="3151118" cy="1200329"/>
          </a:xfrm>
          <a:prstGeom prst="rect">
            <a:avLst/>
          </a:prstGeom>
          <a:noFill/>
          <a:ln>
            <a:solidFill>
              <a:srgbClr val="009900"/>
            </a:solidFill>
          </a:ln>
        </p:spPr>
        <p:txBody>
          <a:bodyPr wrap="square" rtlCol="0">
            <a:spAutoFit/>
          </a:bodyPr>
          <a:lstStyle/>
          <a:p>
            <a:r>
              <a:rPr lang="en-US" dirty="0">
                <a:latin typeface="ColaborateLight" panose="02000503040000020004" pitchFamily="2" charset="0"/>
              </a:rPr>
              <a:t>Luckly</a:t>
            </a:r>
            <a:r>
              <a:rPr lang="en-US" dirty="0" smtClean="0">
                <a:latin typeface="ColaborateLight" panose="02000503040000020004" pitchFamily="2" charset="0"/>
              </a:rPr>
              <a:t>, in run 8 it is just 1% of all files that are larger than 16 </a:t>
            </a:r>
            <a:r>
              <a:rPr lang="en-US" dirty="0" smtClean="0">
                <a:latin typeface="ColaborateLight" panose="02000503040000020004" pitchFamily="2" charset="0"/>
              </a:rPr>
              <a:t>GB. They can be processed on </a:t>
            </a:r>
            <a:r>
              <a:rPr lang="en-US" b="1" dirty="0" smtClean="0">
                <a:latin typeface="ColaborateLight" panose="02000503040000020004" pitchFamily="2" charset="0"/>
              </a:rPr>
              <a:t>Tier1</a:t>
            </a:r>
            <a:r>
              <a:rPr lang="en-US" dirty="0" smtClean="0">
                <a:latin typeface="ColaborateLight" panose="02000503040000020004" pitchFamily="2" charset="0"/>
              </a:rPr>
              <a:t> and </a:t>
            </a:r>
            <a:r>
              <a:rPr lang="en-US" b="1" dirty="0" smtClean="0">
                <a:latin typeface="ColaborateLight" panose="02000503040000020004" pitchFamily="2" charset="0"/>
              </a:rPr>
              <a:t>NICA cluster</a:t>
            </a:r>
            <a:r>
              <a:rPr lang="en-US" dirty="0" smtClean="0">
                <a:latin typeface="ColaborateLight" panose="02000503040000020004" pitchFamily="2" charset="0"/>
              </a:rPr>
              <a:t>(150 slots)</a:t>
            </a:r>
            <a:endParaRPr lang="en-US" b="1" dirty="0" smtClean="0">
              <a:latin typeface="ColaborateLight" panose="02000503040000020004" pitchFamily="2" charset="0"/>
            </a:endParaRPr>
          </a:p>
        </p:txBody>
      </p:sp>
      <p:cxnSp>
        <p:nvCxnSpPr>
          <p:cNvPr id="20" name="Прямая соединительная линия 19"/>
          <p:cNvCxnSpPr/>
          <p:nvPr/>
        </p:nvCxnSpPr>
        <p:spPr>
          <a:xfrm flipH="1">
            <a:off x="618565" y="4603932"/>
            <a:ext cx="8122023" cy="0"/>
          </a:xfrm>
          <a:prstGeom prst="line">
            <a:avLst/>
          </a:prstGeom>
          <a:ln w="12700">
            <a:solidFill>
              <a:schemeClr val="accent2">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21" name="Прямоугольник 20"/>
          <p:cNvSpPr/>
          <p:nvPr/>
        </p:nvSpPr>
        <p:spPr>
          <a:xfrm>
            <a:off x="341195" y="4463507"/>
            <a:ext cx="309700" cy="246221"/>
          </a:xfrm>
          <a:prstGeom prst="rect">
            <a:avLst/>
          </a:prstGeom>
        </p:spPr>
        <p:txBody>
          <a:bodyPr wrap="none">
            <a:spAutoFit/>
          </a:bodyPr>
          <a:lstStyle/>
          <a:p>
            <a:r>
              <a:rPr lang="en-US" sz="1000" dirty="0" smtClean="0">
                <a:latin typeface="ColaborateLight" panose="02000503040000020004" pitchFamily="2" charset="0"/>
              </a:rPr>
              <a:t>15</a:t>
            </a:r>
            <a:endParaRPr lang="ru-RU" dirty="0"/>
          </a:p>
        </p:txBody>
      </p:sp>
    </p:spTree>
    <p:extLst>
      <p:ext uri="{BB962C8B-B14F-4D97-AF65-F5344CB8AC3E}">
        <p14:creationId xmlns:p14="http://schemas.microsoft.com/office/powerpoint/2010/main" val="350449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1+#ppt_w/2"/>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5" grpId="0" animBg="1"/>
      <p:bldP spid="16" grpId="0" animBg="1"/>
      <p:bldP spid="17" grpId="0" animBg="1"/>
      <p:bldP spid="18" grpId="0" animBg="1"/>
      <p:bldP spid="19" grpId="0" animBg="1"/>
      <p:bldP spid="21" grpId="0"/>
    </p:bldLst>
  </p:timing>
</p:sld>
</file>

<file path=ppt/theme/theme1.xml><?xml version="1.0" encoding="utf-8"?>
<a:theme xmlns:a="http://schemas.openxmlformats.org/drawingml/2006/main" name="CERNCorporate4-3">
  <a:themeElements>
    <a:clrScheme name="CERN 1">
      <a:dk1>
        <a:srgbClr val="0055A0"/>
      </a:dk1>
      <a:lt1>
        <a:sysClr val="window" lastClr="FFFFFF"/>
      </a:lt1>
      <a:dk2>
        <a:srgbClr val="0055A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23074</TotalTime>
  <Words>1253</Words>
  <Application>Microsoft Office PowerPoint</Application>
  <PresentationFormat>Экран (4:3)</PresentationFormat>
  <Paragraphs>210</Paragraphs>
  <Slides>28</Slides>
  <Notes>1</Notes>
  <HiddenSlides>0</HiddenSlides>
  <MMClips>0</MMClips>
  <ScaleCrop>false</ScaleCrop>
  <HeadingPairs>
    <vt:vector size="6" baseType="variant">
      <vt:variant>
        <vt:lpstr>Использованные шрифты</vt:lpstr>
      </vt:variant>
      <vt:variant>
        <vt:i4>16</vt:i4>
      </vt:variant>
      <vt:variant>
        <vt:lpstr>Тема</vt:lpstr>
      </vt:variant>
      <vt:variant>
        <vt:i4>1</vt:i4>
      </vt:variant>
      <vt:variant>
        <vt:lpstr>Заголовки слайдов</vt:lpstr>
      </vt:variant>
      <vt:variant>
        <vt:i4>28</vt:i4>
      </vt:variant>
    </vt:vector>
  </HeadingPairs>
  <TitlesOfParts>
    <vt:vector size="45" baseType="lpstr">
      <vt:lpstr>Segoe UI</vt:lpstr>
      <vt:lpstr>Calibri</vt:lpstr>
      <vt:lpstr>Courier New</vt:lpstr>
      <vt:lpstr>Wingdings 3</vt:lpstr>
      <vt:lpstr>Arial</vt:lpstr>
      <vt:lpstr>ColaborateLight</vt:lpstr>
      <vt:lpstr>Segoe UI Light</vt:lpstr>
      <vt:lpstr>Liberation Sans</vt:lpstr>
      <vt:lpstr>Roboto Slab</vt:lpstr>
      <vt:lpstr>Cambria Math</vt:lpstr>
      <vt:lpstr>Times New Roman</vt:lpstr>
      <vt:lpstr>Comfortaa</vt:lpstr>
      <vt:lpstr>DejaVu Sans</vt:lpstr>
      <vt:lpstr>Tahoma</vt:lpstr>
      <vt:lpstr>Optima</vt:lpstr>
      <vt:lpstr>Agency FB</vt:lpstr>
      <vt:lpstr>CERNCorporate4-3</vt:lpstr>
      <vt:lpstr>BM@N Run 8 raw data reconstruction on distributed infrastructure with DIRAC</vt:lpstr>
      <vt:lpstr>Run8 Data collection</vt:lpstr>
      <vt:lpstr>DIRAC in JINR</vt:lpstr>
      <vt:lpstr>General scheme of resources</vt:lpstr>
      <vt:lpstr>Step 1: Data transfer</vt:lpstr>
      <vt:lpstr>Step 1: Data transfer</vt:lpstr>
      <vt:lpstr>Step 2: Estimate the load</vt:lpstr>
      <vt:lpstr>Step 2: Raw2Digi job profiling</vt:lpstr>
      <vt:lpstr>Step 2: Raw file size sorted</vt:lpstr>
      <vt:lpstr>Step 3: Massive production Raw2Digi</vt:lpstr>
      <vt:lpstr>Презентация PowerPoint</vt:lpstr>
      <vt:lpstr>Презентация PowerPoint</vt:lpstr>
      <vt:lpstr>Презентация PowerPoint</vt:lpstr>
      <vt:lpstr>Презентация PowerPoint</vt:lpstr>
      <vt:lpstr>Презентация PowerPoint</vt:lpstr>
      <vt:lpstr>First time JINR computing infrastructure united by DIRAC was used for raw data reconstruction not in test mode but in production.</vt:lpstr>
      <vt:lpstr>DIRAC: Igor Pelevanyk BM@N: Konstantin Gertsenberger  Responsible for resources: Govorun: Dmitry Podgainy, Dmitry Belyakov, Aleksandr Kokorev,  Maxim Zuev,  NICA cluster: Ivan Slepov, Boris Schinov Tier-1,Tier-2, EOS:   Valery Mitsyn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cern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JINR for Schools</dc:title>
  <dc:creator>Igor Pelevanyuk</dc:creator>
  <cp:lastModifiedBy>Igor</cp:lastModifiedBy>
  <cp:revision>594</cp:revision>
  <dcterms:created xsi:type="dcterms:W3CDTF">2012-11-30T11:04:26Z</dcterms:created>
  <dcterms:modified xsi:type="dcterms:W3CDTF">2023-05-12T10:52:01Z</dcterms:modified>
</cp:coreProperties>
</file>